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593" r:id="rId2"/>
    <p:sldId id="678" r:id="rId3"/>
    <p:sldId id="752" r:id="rId4"/>
    <p:sldId id="751" r:id="rId5"/>
    <p:sldId id="754" r:id="rId6"/>
    <p:sldId id="755" r:id="rId7"/>
    <p:sldId id="814" r:id="rId8"/>
    <p:sldId id="756" r:id="rId9"/>
    <p:sldId id="757" r:id="rId10"/>
    <p:sldId id="758" r:id="rId11"/>
    <p:sldId id="759" r:id="rId12"/>
    <p:sldId id="760" r:id="rId13"/>
    <p:sldId id="679" r:id="rId14"/>
    <p:sldId id="681" r:id="rId15"/>
    <p:sldId id="761" r:id="rId16"/>
    <p:sldId id="682" r:id="rId17"/>
    <p:sldId id="762" r:id="rId18"/>
    <p:sldId id="684" r:id="rId19"/>
    <p:sldId id="764" r:id="rId20"/>
    <p:sldId id="765" r:id="rId21"/>
    <p:sldId id="763" r:id="rId22"/>
    <p:sldId id="766" r:id="rId23"/>
    <p:sldId id="768" r:id="rId24"/>
    <p:sldId id="769" r:id="rId25"/>
    <p:sldId id="770" r:id="rId26"/>
    <p:sldId id="773" r:id="rId27"/>
    <p:sldId id="775" r:id="rId28"/>
    <p:sldId id="776" r:id="rId29"/>
    <p:sldId id="771" r:id="rId30"/>
    <p:sldId id="772" r:id="rId31"/>
    <p:sldId id="817" r:id="rId32"/>
    <p:sldId id="778" r:id="rId33"/>
    <p:sldId id="815" r:id="rId34"/>
    <p:sldId id="816" r:id="rId35"/>
    <p:sldId id="777" r:id="rId36"/>
    <p:sldId id="779" r:id="rId37"/>
    <p:sldId id="780" r:id="rId38"/>
    <p:sldId id="781" r:id="rId39"/>
    <p:sldId id="782" r:id="rId40"/>
    <p:sldId id="800" r:id="rId41"/>
    <p:sldId id="801" r:id="rId42"/>
    <p:sldId id="802" r:id="rId43"/>
    <p:sldId id="803" r:id="rId44"/>
    <p:sldId id="783" r:id="rId45"/>
    <p:sldId id="784" r:id="rId46"/>
    <p:sldId id="786" r:id="rId47"/>
    <p:sldId id="787" r:id="rId48"/>
    <p:sldId id="788" r:id="rId49"/>
    <p:sldId id="789" r:id="rId50"/>
    <p:sldId id="733" r:id="rId51"/>
    <p:sldId id="790" r:id="rId52"/>
    <p:sldId id="792" r:id="rId53"/>
    <p:sldId id="793" r:id="rId54"/>
    <p:sldId id="794" r:id="rId55"/>
    <p:sldId id="797" r:id="rId56"/>
    <p:sldId id="796" r:id="rId57"/>
    <p:sldId id="795" r:id="rId58"/>
    <p:sldId id="798" r:id="rId59"/>
    <p:sldId id="808" r:id="rId60"/>
    <p:sldId id="791" r:id="rId61"/>
    <p:sldId id="818" r:id="rId62"/>
    <p:sldId id="819" r:id="rId63"/>
    <p:sldId id="813" r:id="rId64"/>
    <p:sldId id="809" r:id="rId65"/>
    <p:sldId id="810" r:id="rId66"/>
    <p:sldId id="811" r:id="rId67"/>
    <p:sldId id="81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6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216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</a:t>
            </a:r>
            <a:r>
              <a:rPr lang="en-US" baseline="0" dirty="0"/>
              <a:t> 35 terms from 3m Super Bowl 50 Tweets</a:t>
            </a:r>
            <a:endParaRPr lang="en-US" dirty="0"/>
          </a:p>
        </c:rich>
      </c:tx>
      <c:layout>
        <c:manualLayout>
          <c:xMode val="edge"/>
          <c:yMode val="edge"/>
          <c:x val="0.30885845754611607"/>
          <c:y val="5.85780701475424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Sheet1!$B$2:$B$36</c:f>
              <c:strCache>
                <c:ptCount val="35"/>
                <c:pt idx="0">
                  <c:v>rt</c:v>
                </c:pt>
                <c:pt idx="1">
                  <c:v>i</c:v>
                </c:pt>
                <c:pt idx="2">
                  <c:v>the</c:v>
                </c:pt>
                <c:pt idx="3">
                  <c:v>to</c:v>
                </c:pt>
                <c:pt idx="4">
                  <c:v>you</c:v>
                </c:pt>
                <c:pt idx="5">
                  <c:v>a</c:v>
                </c:pt>
                <c:pt idx="6">
                  <c:v>and</c:v>
                </c:pt>
                <c:pt idx="7">
                  <c:v>my</c:v>
                </c:pt>
                <c:pt idx="8">
                  <c:v>is</c:v>
                </c:pt>
                <c:pt idx="9">
                  <c:v>in</c:v>
                </c:pt>
                <c:pt idx="10">
                  <c:v>me</c:v>
                </c:pt>
                <c:pt idx="11">
                  <c:v>of</c:v>
                </c:pt>
                <c:pt idx="12">
                  <c:v>for</c:v>
                </c:pt>
                <c:pt idx="13">
                  <c:v>it</c:v>
                </c:pt>
                <c:pt idx="14">
                  <c:v>on</c:v>
                </c:pt>
                <c:pt idx="15">
                  <c:v>that</c:v>
                </c:pt>
                <c:pt idx="16">
                  <c:v>this</c:v>
                </c:pt>
                <c:pt idx="17">
                  <c:v>be</c:v>
                </c:pt>
                <c:pt idx="18">
                  <c:v>so</c:v>
                </c:pt>
                <c:pt idx="19">
                  <c:v>i'm</c:v>
                </c:pt>
                <c:pt idx="20">
                  <c:v>with</c:v>
                </c:pt>
                <c:pt idx="21">
                  <c:v>just</c:v>
                </c:pt>
                <c:pt idx="22">
                  <c:v>your</c:v>
                </c:pt>
                <c:pt idx="23">
                  <c:v>like</c:v>
                </c:pt>
                <c:pt idx="24">
                  <c:v>at</c:v>
                </c:pt>
                <c:pt idx="25">
                  <c:v>have</c:v>
                </c:pt>
                <c:pt idx="26">
                  <c:v>are</c:v>
                </c:pt>
                <c:pt idx="27">
                  <c:v>if</c:v>
                </c:pt>
                <c:pt idx="28">
                  <c:v>love</c:v>
                </c:pt>
                <c:pt idx="29">
                  <c:v>not</c:v>
                </c:pt>
                <c:pt idx="30">
                  <c:v>but</c:v>
                </c:pt>
                <c:pt idx="31">
                  <c:v>all</c:v>
                </c:pt>
                <c:pt idx="32">
                  <c:v>up</c:v>
                </c:pt>
                <c:pt idx="33">
                  <c:v>don't</c:v>
                </c:pt>
                <c:pt idx="34">
                  <c:v>get</c:v>
                </c:pt>
              </c:strCache>
            </c:strRef>
          </c:cat>
          <c:val>
            <c:numRef>
              <c:f>Sheet1!$C$2:$C$36</c:f>
              <c:numCache>
                <c:formatCode>#,##0</c:formatCode>
                <c:ptCount val="35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4A-4697-82AD-214C30CE3E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1901728"/>
        <c:axId val="369966056"/>
      </c:barChart>
      <c:catAx>
        <c:axId val="29190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6056"/>
        <c:crosses val="autoZero"/>
        <c:auto val="1"/>
        <c:lblAlgn val="ctr"/>
        <c:lblOffset val="100"/>
        <c:noMultiLvlLbl val="0"/>
      </c:catAx>
      <c:valAx>
        <c:axId val="36996605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01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Sheet1!$B$2:$B$51</c:f>
              <c:strCache>
                <c:ptCount val="50"/>
                <c:pt idx="0">
                  <c:v>rt</c:v>
                </c:pt>
                <c:pt idx="1">
                  <c:v>i</c:v>
                </c:pt>
                <c:pt idx="2">
                  <c:v>the</c:v>
                </c:pt>
                <c:pt idx="3">
                  <c:v>to</c:v>
                </c:pt>
                <c:pt idx="4">
                  <c:v>you</c:v>
                </c:pt>
                <c:pt idx="5">
                  <c:v>a</c:v>
                </c:pt>
                <c:pt idx="6">
                  <c:v>and</c:v>
                </c:pt>
                <c:pt idx="7">
                  <c:v>my</c:v>
                </c:pt>
                <c:pt idx="8">
                  <c:v>is</c:v>
                </c:pt>
                <c:pt idx="9">
                  <c:v>in</c:v>
                </c:pt>
                <c:pt idx="10">
                  <c:v>me</c:v>
                </c:pt>
                <c:pt idx="11">
                  <c:v>of</c:v>
                </c:pt>
                <c:pt idx="12">
                  <c:v>for</c:v>
                </c:pt>
                <c:pt idx="13">
                  <c:v>it</c:v>
                </c:pt>
                <c:pt idx="14">
                  <c:v>on</c:v>
                </c:pt>
                <c:pt idx="15">
                  <c:v>that</c:v>
                </c:pt>
                <c:pt idx="16">
                  <c:v>this</c:v>
                </c:pt>
                <c:pt idx="17">
                  <c:v>be</c:v>
                </c:pt>
                <c:pt idx="18">
                  <c:v>so</c:v>
                </c:pt>
                <c:pt idx="19">
                  <c:v>i'm</c:v>
                </c:pt>
                <c:pt idx="20">
                  <c:v>with</c:v>
                </c:pt>
                <c:pt idx="21">
                  <c:v>just</c:v>
                </c:pt>
                <c:pt idx="22">
                  <c:v>your</c:v>
                </c:pt>
                <c:pt idx="23">
                  <c:v>like</c:v>
                </c:pt>
                <c:pt idx="24">
                  <c:v>at</c:v>
                </c:pt>
                <c:pt idx="25">
                  <c:v>have</c:v>
                </c:pt>
                <c:pt idx="26">
                  <c:v>are</c:v>
                </c:pt>
                <c:pt idx="27">
                  <c:v>if</c:v>
                </c:pt>
                <c:pt idx="28">
                  <c:v>love</c:v>
                </c:pt>
                <c:pt idx="29">
                  <c:v>not</c:v>
                </c:pt>
                <c:pt idx="30">
                  <c:v>but</c:v>
                </c:pt>
                <c:pt idx="31">
                  <c:v>all</c:v>
                </c:pt>
                <c:pt idx="32">
                  <c:v>up</c:v>
                </c:pt>
                <c:pt idx="33">
                  <c:v>don't</c:v>
                </c:pt>
                <c:pt idx="34">
                  <c:v>get</c:v>
                </c:pt>
                <c:pt idx="35">
                  <c:v>do</c:v>
                </c:pt>
                <c:pt idx="36">
                  <c:v>what</c:v>
                </c:pt>
                <c:pt idx="37">
                  <c:v>no</c:v>
                </c:pt>
                <c:pt idx="38">
                  <c:v>when</c:v>
                </c:pt>
                <c:pt idx="39">
                  <c:v>lol</c:v>
                </c:pt>
                <c:pt idx="40">
                  <c:v>we</c:v>
                </c:pt>
                <c:pt idx="41">
                  <c:v>was</c:v>
                </c:pt>
                <c:pt idx="42">
                  <c:v>new</c:v>
                </c:pt>
                <c:pt idx="43">
                  <c:v>one</c:v>
                </c:pt>
                <c:pt idx="44">
                  <c:v>follow</c:v>
                </c:pt>
                <c:pt idx="45">
                  <c:v>out</c:v>
                </c:pt>
                <c:pt idx="46">
                  <c:v>can</c:v>
                </c:pt>
                <c:pt idx="47">
                  <c:v>u</c:v>
                </c:pt>
                <c:pt idx="48">
                  <c:v>now</c:v>
                </c:pt>
                <c:pt idx="49">
                  <c:v>go</c:v>
                </c:pt>
              </c:strCache>
            </c:strRef>
          </c:cat>
          <c:val>
            <c:numRef>
              <c:f>Sheet1!$C$2:$C$51</c:f>
              <c:numCache>
                <c:formatCode>#,##0</c:formatCode>
                <c:ptCount val="5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9-485F-9662-189C20C069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369968408"/>
        <c:axId val="369963704"/>
      </c:barChart>
      <c:catAx>
        <c:axId val="369968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9963704"/>
        <c:crosses val="autoZero"/>
        <c:auto val="1"/>
        <c:lblAlgn val="ctr"/>
        <c:lblOffset val="100"/>
        <c:noMultiLvlLbl val="0"/>
      </c:catAx>
      <c:valAx>
        <c:axId val="36996370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8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Sheet2!$B$1:$B$10</c:f>
              <c:strCache>
                <c:ptCount val="10"/>
                <c:pt idx="0">
                  <c:v>Zurich</c:v>
                </c:pt>
                <c:pt idx="1">
                  <c:v>Geneva</c:v>
                </c:pt>
                <c:pt idx="2">
                  <c:v>Basel</c:v>
                </c:pt>
                <c:pt idx="3">
                  <c:v>Bern</c:v>
                </c:pt>
                <c:pt idx="4">
                  <c:v>Lausanne</c:v>
                </c:pt>
                <c:pt idx="5">
                  <c:v>Lucerne</c:v>
                </c:pt>
                <c:pt idx="6">
                  <c:v>St. Gallen</c:v>
                </c:pt>
                <c:pt idx="7">
                  <c:v>Lugano</c:v>
                </c:pt>
                <c:pt idx="8">
                  <c:v>Fribourg</c:v>
                </c:pt>
                <c:pt idx="9">
                  <c:v>Thun</c:v>
                </c:pt>
              </c:strCache>
            </c:strRef>
          </c:cat>
          <c:val>
            <c:numRef>
              <c:f>Sheet2!$C$1:$C$10</c:f>
              <c:numCache>
                <c:formatCode>#,##0</c:formatCode>
                <c:ptCount val="10"/>
                <c:pt idx="0">
                  <c:v>366445</c:v>
                </c:pt>
                <c:pt idx="1">
                  <c:v>177500</c:v>
                </c:pt>
                <c:pt idx="2">
                  <c:v>165000</c:v>
                </c:pt>
                <c:pt idx="3">
                  <c:v>140228</c:v>
                </c:pt>
                <c:pt idx="4">
                  <c:v>129273</c:v>
                </c:pt>
                <c:pt idx="5">
                  <c:v>77491</c:v>
                </c:pt>
                <c:pt idx="6">
                  <c:v>70000</c:v>
                </c:pt>
                <c:pt idx="7">
                  <c:v>68500</c:v>
                </c:pt>
                <c:pt idx="8">
                  <c:v>32000</c:v>
                </c:pt>
                <c:pt idx="9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19-4F60-9501-665F188D8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5664"/>
        <c:axId val="369967232"/>
      </c:barChart>
      <c:catAx>
        <c:axId val="36996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7232"/>
        <c:crosses val="autoZero"/>
        <c:auto val="1"/>
        <c:lblAlgn val="ctr"/>
        <c:lblOffset val="100"/>
        <c:noMultiLvlLbl val="0"/>
      </c:catAx>
      <c:valAx>
        <c:axId val="369967232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city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Sheet4!$B$2:$B$9</c:f>
              <c:strCache>
                <c:ptCount val="8"/>
                <c:pt idx="0">
                  <c:v>Greater London</c:v>
                </c:pt>
                <c:pt idx="1">
                  <c:v>Birmingham (West Midlands)</c:v>
                </c:pt>
                <c:pt idx="2">
                  <c:v>Greater Manchester</c:v>
                </c:pt>
                <c:pt idx="3">
                  <c:v>West Yorkshire</c:v>
                </c:pt>
                <c:pt idx="4">
                  <c:v>North East</c:v>
                </c:pt>
                <c:pt idx="5">
                  <c:v>Liverpool</c:v>
                </c:pt>
                <c:pt idx="6">
                  <c:v>Sheffield</c:v>
                </c:pt>
                <c:pt idx="7">
                  <c:v>Bristol</c:v>
                </c:pt>
              </c:strCache>
            </c:strRef>
          </c:cat>
          <c:val>
            <c:numRef>
              <c:f>Sheet4!$C$2:$C$9</c:f>
              <c:numCache>
                <c:formatCode>#,##0</c:formatCode>
                <c:ptCount val="8"/>
                <c:pt idx="0">
                  <c:v>8674000</c:v>
                </c:pt>
                <c:pt idx="1">
                  <c:v>2834000</c:v>
                </c:pt>
                <c:pt idx="2" formatCode="General">
                  <c:v>2756000</c:v>
                </c:pt>
                <c:pt idx="3">
                  <c:v>2282000</c:v>
                </c:pt>
                <c:pt idx="4" formatCode="General">
                  <c:v>1957000</c:v>
                </c:pt>
                <c:pt idx="5">
                  <c:v>1525000</c:v>
                </c:pt>
                <c:pt idx="6" formatCode="General">
                  <c:v>1375000</c:v>
                </c:pt>
                <c:pt idx="7">
                  <c:v>1119000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4-4634-9BD0-2AEC47721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4880"/>
        <c:axId val="369969192"/>
      </c:barChart>
      <c:catAx>
        <c:axId val="36996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9192"/>
        <c:crosses val="autoZero"/>
        <c:auto val="1"/>
        <c:lblAlgn val="ctr"/>
        <c:lblOffset val="100"/>
        <c:noMultiLvlLbl val="0"/>
      </c:catAx>
      <c:valAx>
        <c:axId val="369969192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48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2016 Direct Premiums Written ($)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Sheet2!$C$2:$C$26</c:f>
              <c:numCache>
                <c:formatCode>_("$"* #,##0_);_("$"* \(#,##0\);_("$"* "-"??_);_(@_)</c:formatCode>
                <c:ptCount val="25"/>
                <c:pt idx="0">
                  <c:v>39195117</c:v>
                </c:pt>
                <c:pt idx="1">
                  <c:v>25532051</c:v>
                </c:pt>
                <c:pt idx="2">
                  <c:v>20813858</c:v>
                </c:pt>
                <c:pt idx="3">
                  <c:v>19611981</c:v>
                </c:pt>
                <c:pt idx="4">
                  <c:v>11668187</c:v>
                </c:pt>
                <c:pt idx="5">
                  <c:v>10774426</c:v>
                </c:pt>
                <c:pt idx="6">
                  <c:v>10304622</c:v>
                </c:pt>
                <c:pt idx="7">
                  <c:v>7640558</c:v>
                </c:pt>
                <c:pt idx="8">
                  <c:v>4005549</c:v>
                </c:pt>
                <c:pt idx="9">
                  <c:v>3896786</c:v>
                </c:pt>
                <c:pt idx="10">
                  <c:v>2725033</c:v>
                </c:pt>
                <c:pt idx="11">
                  <c:v>2641336</c:v>
                </c:pt>
                <c:pt idx="12">
                  <c:v>2523701</c:v>
                </c:pt>
                <c:pt idx="13">
                  <c:v>2484129</c:v>
                </c:pt>
                <c:pt idx="14">
                  <c:v>2423830</c:v>
                </c:pt>
                <c:pt idx="15">
                  <c:v>2339246</c:v>
                </c:pt>
                <c:pt idx="16">
                  <c:v>2236697</c:v>
                </c:pt>
                <c:pt idx="17">
                  <c:v>2127640</c:v>
                </c:pt>
                <c:pt idx="18">
                  <c:v>1663843</c:v>
                </c:pt>
                <c:pt idx="19">
                  <c:v>1658119</c:v>
                </c:pt>
                <c:pt idx="20">
                  <c:v>1256106</c:v>
                </c:pt>
                <c:pt idx="21">
                  <c:v>1241752</c:v>
                </c:pt>
                <c:pt idx="22">
                  <c:v>1210728</c:v>
                </c:pt>
                <c:pt idx="23">
                  <c:v>1035499</c:v>
                </c:pt>
                <c:pt idx="24">
                  <c:v>1013636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5A-DB43-8BA4-4FAA68612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70368"/>
        <c:axId val="369966840"/>
      </c:barChart>
      <c:catAx>
        <c:axId val="3699703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69966840"/>
        <c:crosses val="autoZero"/>
        <c:auto val="1"/>
        <c:lblAlgn val="ctr"/>
        <c:lblOffset val="100"/>
        <c:noMultiLvlLbl val="0"/>
      </c:catAx>
      <c:valAx>
        <c:axId val="369966840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7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US_Cloud_Mkt_share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AWS</c:v>
                </c:pt>
                <c:pt idx="1">
                  <c:v>MSFT</c:v>
                </c:pt>
                <c:pt idx="2">
                  <c:v>Goog</c:v>
                </c:pt>
                <c:pt idx="3">
                  <c:v>Others</c:v>
                </c:pt>
                <c:pt idx="4">
                  <c:v>Alibaba</c:v>
                </c:pt>
                <c:pt idx="5">
                  <c:v>GOOG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0.32</c:v>
                </c:pt>
                <c:pt idx="1">
                  <c:v>0.16500000000000001</c:v>
                </c:pt>
                <c:pt idx="2">
                  <c:v>9.5000000000000001E-2</c:v>
                </c:pt>
                <c:pt idx="3">
                  <c:v>7.6999999999999999E-2</c:v>
                </c:pt>
                <c:pt idx="4">
                  <c:v>4.2000000000000003E-2</c:v>
                </c:pt>
                <c:pt idx="5">
                  <c:v>3.5999999999999997E-2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EA-2445-A3B0-A5820F733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8800"/>
        <c:axId val="369969584"/>
      </c:barChart>
      <c:catAx>
        <c:axId val="36996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9584"/>
        <c:crosses val="autoZero"/>
        <c:auto val="1"/>
        <c:lblAlgn val="ctr"/>
        <c:lblOffset val="100"/>
        <c:noMultiLvlLbl val="0"/>
      </c:catAx>
      <c:valAx>
        <c:axId val="369969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Sheet5!$F$2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Sheet5!$E$3:$E$27</c:f>
              <c:strCache>
                <c:ptCount val="25"/>
                <c:pt idx="0">
                  <c:v>Monaco</c:v>
                </c:pt>
                <c:pt idx="1">
                  <c:v>Liechtenstein</c:v>
                </c:pt>
                <c:pt idx="2">
                  <c:v>Bermuda</c:v>
                </c:pt>
                <c:pt idx="3">
                  <c:v>Switzerland</c:v>
                </c:pt>
                <c:pt idx="4">
                  <c:v>Norway</c:v>
                </c:pt>
                <c:pt idx="5">
                  <c:v>Macao</c:v>
                </c:pt>
                <c:pt idx="6">
                  <c:v>Luxembourg</c:v>
                </c:pt>
                <c:pt idx="7">
                  <c:v>Iceland</c:v>
                </c:pt>
                <c:pt idx="8">
                  <c:v>United States</c:v>
                </c:pt>
                <c:pt idx="9">
                  <c:v>Denmark</c:v>
                </c:pt>
                <c:pt idx="10">
                  <c:v>Singapore</c:v>
                </c:pt>
                <c:pt idx="11">
                  <c:v>Ireland</c:v>
                </c:pt>
                <c:pt idx="12">
                  <c:v>Sweden</c:v>
                </c:pt>
                <c:pt idx="13">
                  <c:v>Australia</c:v>
                </c:pt>
                <c:pt idx="14">
                  <c:v>Netherlands</c:v>
                </c:pt>
                <c:pt idx="15">
                  <c:v>Hong Kong</c:v>
                </c:pt>
                <c:pt idx="16">
                  <c:v>Austria</c:v>
                </c:pt>
                <c:pt idx="17">
                  <c:v>Finland</c:v>
                </c:pt>
                <c:pt idx="18">
                  <c:v>Germany</c:v>
                </c:pt>
                <c:pt idx="19">
                  <c:v>Canada</c:v>
                </c:pt>
                <c:pt idx="20">
                  <c:v>Belgium</c:v>
                </c:pt>
                <c:pt idx="21">
                  <c:v>United Kingdom</c:v>
                </c:pt>
                <c:pt idx="22">
                  <c:v>United Arab Emirates</c:v>
                </c:pt>
                <c:pt idx="23">
                  <c:v>New Zealand</c:v>
                </c:pt>
                <c:pt idx="24">
                  <c:v>Japan</c:v>
                </c:pt>
              </c:strCache>
            </c:strRef>
          </c:cat>
          <c:val>
            <c:numRef>
              <c:f>Sheet5!$F$3:$F$27</c:f>
              <c:numCache>
                <c:formatCode>General</c:formatCode>
                <c:ptCount val="25"/>
                <c:pt idx="0">
                  <c:v>186080</c:v>
                </c:pt>
                <c:pt idx="1">
                  <c:v>116300</c:v>
                </c:pt>
                <c:pt idx="2">
                  <c:v>106140</c:v>
                </c:pt>
                <c:pt idx="3">
                  <c:v>81130</c:v>
                </c:pt>
                <c:pt idx="4">
                  <c:v>76160</c:v>
                </c:pt>
                <c:pt idx="5">
                  <c:v>72050</c:v>
                </c:pt>
                <c:pt idx="6">
                  <c:v>70790</c:v>
                </c:pt>
                <c:pt idx="7">
                  <c:v>60500</c:v>
                </c:pt>
                <c:pt idx="8">
                  <c:v>59160</c:v>
                </c:pt>
                <c:pt idx="9">
                  <c:v>55330</c:v>
                </c:pt>
                <c:pt idx="10">
                  <c:v>54530</c:v>
                </c:pt>
                <c:pt idx="11">
                  <c:v>53370</c:v>
                </c:pt>
                <c:pt idx="12">
                  <c:v>52270</c:v>
                </c:pt>
                <c:pt idx="13">
                  <c:v>51360</c:v>
                </c:pt>
                <c:pt idx="14">
                  <c:v>46910</c:v>
                </c:pt>
                <c:pt idx="15">
                  <c:v>46310</c:v>
                </c:pt>
                <c:pt idx="16">
                  <c:v>45360</c:v>
                </c:pt>
                <c:pt idx="17">
                  <c:v>44760</c:v>
                </c:pt>
                <c:pt idx="18">
                  <c:v>43700</c:v>
                </c:pt>
                <c:pt idx="19">
                  <c:v>42790</c:v>
                </c:pt>
                <c:pt idx="20">
                  <c:v>42050</c:v>
                </c:pt>
                <c:pt idx="21">
                  <c:v>40600</c:v>
                </c:pt>
                <c:pt idx="22">
                  <c:v>39130</c:v>
                </c:pt>
                <c:pt idx="23">
                  <c:v>38780</c:v>
                </c:pt>
                <c:pt idx="24">
                  <c:v>38520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8B-4DD6-A392-91384B65F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3312"/>
        <c:axId val="369965272"/>
      </c:barChart>
      <c:catAx>
        <c:axId val="36996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5272"/>
        <c:crosses val="autoZero"/>
        <c:auto val="1"/>
        <c:lblAlgn val="ctr"/>
        <c:lblOffset val="100"/>
        <c:noMultiLvlLbl val="0"/>
      </c:catAx>
      <c:valAx>
        <c:axId val="369965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Pg</a:t>
            </a:r>
            <a:r>
              <a:rPr lang="en-US" dirty="0"/>
              <a:t> 101 in book</a:t>
            </a:r>
            <a:r>
              <a:rPr lang="en-US" baseline="0" dirty="0"/>
              <a:t> has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2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5/28/23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lys.com/newsroom/cloud-market-share-q4-2018-and-full-year-2018" TargetMode="External"/><Relationship Id="rId2" Type="http://schemas.openxmlformats.org/officeDocument/2006/relationships/hyperlink" Target="https://www.insure.com/car-insurance/largest-auto-insurance-companies-by-market-share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hyperlink" Target="https://www.worlddata.info/average-income.php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GSERM: Text Mining &amp; NLP</a:t>
            </a:r>
            <a:br>
              <a:rPr lang="en-US"/>
            </a:br>
            <a:r>
              <a:rPr lang="en-US"/>
              <a:t>Common TM Visuals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E0C0F2-FEDE-924C-A47A-F797AD8DDB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58DB39-B8C8-7345-AFAD-FCBD0E9C8B4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5D32A2-4747-4EC1-8212-CD2AC569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2BA66A-B598-4C74-880F-8FB36469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 is observed in human behavior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53794-E996-4868-8202-CB70CE854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24991-A1DD-4F6F-B22D-447575F98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1872CF9-5105-4657-A448-B564310706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6735622"/>
              </p:ext>
            </p:extLst>
          </p:nvPr>
        </p:nvGraphicFramePr>
        <p:xfrm>
          <a:off x="285135" y="1866826"/>
          <a:ext cx="416634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9430CCE-28C5-4B42-9F1B-6EEFBF06FD81}"/>
              </a:ext>
            </a:extLst>
          </p:cNvPr>
          <p:cNvSpPr/>
          <p:nvPr/>
        </p:nvSpPr>
        <p:spPr>
          <a:xfrm>
            <a:off x="179917" y="1191335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 density often falls into this type of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DF6AF-90EE-4B7B-A53D-4D976C0A68FA}"/>
              </a:ext>
            </a:extLst>
          </p:cNvPr>
          <p:cNvSpPr txBox="1"/>
          <p:nvPr/>
        </p:nvSpPr>
        <p:spPr>
          <a:xfrm flipH="1">
            <a:off x="292786" y="1465016"/>
            <a:ext cx="4166349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Swiss Cities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7E2C32-B628-4375-B13A-838877BF2C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883974"/>
              </p:ext>
            </p:extLst>
          </p:nvPr>
        </p:nvGraphicFramePr>
        <p:xfrm>
          <a:off x="4571999" y="1897511"/>
          <a:ext cx="4392085" cy="337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9D35EB-DDAD-4E92-B07D-2646799116DE}"/>
              </a:ext>
            </a:extLst>
          </p:cNvPr>
          <p:cNvSpPr txBox="1"/>
          <p:nvPr/>
        </p:nvSpPr>
        <p:spPr>
          <a:xfrm flipH="1">
            <a:off x="4571998" y="1465016"/>
            <a:ext cx="439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UK Cities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1030B8-3766-624A-BCAD-4B0BFA419E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3C6DBB-309D-9049-AD01-6451E6157C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8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CAA6D-9B22-4025-A828-540F80A2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7AB7D3-98B7-4934-90CE-E060474A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 is observed in business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0B84D-8A02-420F-A059-837051A1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9A6EF-1CB8-497B-AFD9-B8CCDE555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CAD2F-D46D-42EA-945D-4E82BBA60CCC}"/>
              </a:ext>
            </a:extLst>
          </p:cNvPr>
          <p:cNvSpPr txBox="1"/>
          <p:nvPr/>
        </p:nvSpPr>
        <p:spPr>
          <a:xfrm>
            <a:off x="0" y="5964077"/>
            <a:ext cx="54825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https://www.insure.com/car-insurance/largest-auto-insurance-companies-by-market-share.html</a:t>
            </a:r>
            <a:endParaRPr lang="en-US" sz="1050" dirty="0"/>
          </a:p>
          <a:p>
            <a:r>
              <a:rPr lang="en-US" sz="1050" dirty="0">
                <a:hlinkClick r:id="rId3"/>
              </a:rPr>
              <a:t>https://www.canalys.com/newsroom/cloud-market-share-q4-2018-and-full-year-2018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081DC-3AE3-4F43-AEDB-B75090970E2C}"/>
              </a:ext>
            </a:extLst>
          </p:cNvPr>
          <p:cNvSpPr txBox="1"/>
          <p:nvPr/>
        </p:nvSpPr>
        <p:spPr>
          <a:xfrm flipH="1">
            <a:off x="208937" y="1712298"/>
            <a:ext cx="436306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Insurance </a:t>
            </a:r>
            <a:r>
              <a:rPr lang="en-US" sz="1600" dirty="0">
                <a:solidFill>
                  <a:schemeClr val="bg1"/>
                </a:solidFill>
              </a:rPr>
              <a:t>- 2016 Direct Premiums Written ($)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1F90A-215F-43E0-B2C9-11BCB424422E}"/>
              </a:ext>
            </a:extLst>
          </p:cNvPr>
          <p:cNvSpPr txBox="1"/>
          <p:nvPr/>
        </p:nvSpPr>
        <p:spPr>
          <a:xfrm flipH="1">
            <a:off x="4768714" y="1712298"/>
            <a:ext cx="4166349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 – </a:t>
            </a:r>
            <a:r>
              <a:rPr lang="en-US" sz="1600" dirty="0">
                <a:solidFill>
                  <a:schemeClr val="bg1"/>
                </a:solidFill>
              </a:rPr>
              <a:t>2018 US Cloud Compute Mkt Share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57DA10-90FE-48D3-A387-2CA0E4D140D4}"/>
              </a:ext>
            </a:extLst>
          </p:cNvPr>
          <p:cNvSpPr/>
          <p:nvPr/>
        </p:nvSpPr>
        <p:spPr>
          <a:xfrm>
            <a:off x="179917" y="1237129"/>
            <a:ext cx="8784167" cy="2928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Many industries become natural monopolies.  Without this natural maturing the industry is hyper competitive “Coke vs Pepsi” </a:t>
            </a: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963759"/>
              </p:ext>
            </p:extLst>
          </p:nvPr>
        </p:nvGraphicFramePr>
        <p:xfrm>
          <a:off x="0" y="20346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946884"/>
              </p:ext>
            </p:extLst>
          </p:nvPr>
        </p:nvGraphicFramePr>
        <p:xfrm>
          <a:off x="4572000" y="2176564"/>
          <a:ext cx="4235824" cy="2529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1AC9A-7527-1B4C-B733-45D6F204A3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032D9B-996D-244B-87E8-98929D43E81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08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1C347-821A-4A53-BE6F-AA598F2B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B611A7-1CF9-40F4-B19C-B798B0C8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</a:t>
            </a:r>
            <a:r>
              <a:rPr lang="en-US" sz="1600" dirty="0"/>
              <a:t>The frequency of a word is inversely related to its rank in a word frequency matrix.</a:t>
            </a:r>
            <a:br>
              <a:rPr lang="en-US" sz="16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78605-D47F-487D-B818-864942717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089D5-76B3-4F96-8A7C-A58AB148B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F16E-B7E1-4316-A709-6BF9303EDE99}"/>
              </a:ext>
            </a:extLst>
          </p:cNvPr>
          <p:cNvSpPr/>
          <p:nvPr/>
        </p:nvSpPr>
        <p:spPr>
          <a:xfrm>
            <a:off x="179917" y="1262641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language this means we should expect coming words to dominate.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79347-3F95-4D61-A765-8971986126DA}"/>
              </a:ext>
            </a:extLst>
          </p:cNvPr>
          <p:cNvSpPr txBox="1"/>
          <p:nvPr/>
        </p:nvSpPr>
        <p:spPr>
          <a:xfrm>
            <a:off x="459955" y="2644170"/>
            <a:ext cx="3991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Observation or Word A appears N times</a:t>
            </a:r>
          </a:p>
          <a:p>
            <a:pPr marL="342900" indent="-342900">
              <a:buAutoNum type="arabicPeriod"/>
            </a:pPr>
            <a:r>
              <a:rPr lang="en-US" sz="1600" dirty="0"/>
              <a:t>Word B is expected to appear N/2</a:t>
            </a:r>
          </a:p>
          <a:p>
            <a:pPr marL="342900" indent="-342900">
              <a:buAutoNum type="arabicPeriod"/>
            </a:pPr>
            <a:r>
              <a:rPr lang="en-US" sz="1600" dirty="0"/>
              <a:t>Word C is expected to appear N/3</a:t>
            </a:r>
          </a:p>
          <a:p>
            <a:pPr marL="342900" indent="-342900">
              <a:buAutoNum type="arabicPeriod"/>
            </a:pPr>
            <a:r>
              <a:rPr lang="en-US" sz="1600" dirty="0"/>
              <a:t>Word D is expected to appear N/4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B53F2-E7B8-45E4-87B0-2426B549AAFE}"/>
              </a:ext>
            </a:extLst>
          </p:cNvPr>
          <p:cNvSpPr txBox="1"/>
          <p:nvPr/>
        </p:nvSpPr>
        <p:spPr>
          <a:xfrm rot="16200000">
            <a:off x="-370032" y="3343501"/>
            <a:ext cx="11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Term Rank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300B3-1357-4B03-A779-79D15FB87EE3}"/>
              </a:ext>
            </a:extLst>
          </p:cNvPr>
          <p:cNvSpPr txBox="1"/>
          <p:nvPr/>
        </p:nvSpPr>
        <p:spPr>
          <a:xfrm>
            <a:off x="119179" y="6114626"/>
            <a:ext cx="2909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https://www.worlddata.info/average-income.php</a:t>
            </a:r>
            <a:endParaRPr lang="en-US" sz="105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652AAF0-C231-4BF5-ACB1-A81F25076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951777"/>
              </p:ext>
            </p:extLst>
          </p:nvPr>
        </p:nvGraphicFramePr>
        <p:xfrm>
          <a:off x="4385186" y="1968886"/>
          <a:ext cx="4578893" cy="31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492C65-9AAA-3044-A8A2-FB800E5D9F8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FC444F-31DF-2F42-9D53-1532A36643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19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191729" y="136524"/>
            <a:ext cx="8760542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Open </a:t>
            </a:r>
            <a:r>
              <a:rPr lang="en-US" sz="2800" dirty="0" err="1"/>
              <a:t>B_Frequency_Associations.R</a:t>
            </a:r>
            <a:r>
              <a:rPr lang="en-US" sz="2800" dirty="0"/>
              <a:t> </a:t>
            </a:r>
          </a:p>
          <a:p>
            <a:r>
              <a:rPr lang="en-US" sz="2800" dirty="0"/>
              <a:t>Visualizing the WFM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3E54B3B-632C-44FD-A3F2-BCFDAA237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ABC04-8095-4A7B-86D4-FCBAC5A4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832"/>
            <a:ext cx="9144000" cy="44843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F375A7-365D-4D80-BBA7-9EF1E12B6151}"/>
              </a:ext>
            </a:extLst>
          </p:cNvPr>
          <p:cNvSpPr/>
          <p:nvPr/>
        </p:nvSpPr>
        <p:spPr>
          <a:xfrm>
            <a:off x="179913" y="5759656"/>
            <a:ext cx="8784167" cy="2694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Brewdog</a:t>
            </a:r>
            <a:r>
              <a:rPr lang="en-US" dirty="0"/>
              <a:t>?!  Let’s investigate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541EB3F-668A-42CC-B792-CE11CB57A701}"/>
              </a:ext>
            </a:extLst>
          </p:cNvPr>
          <p:cNvSpPr/>
          <p:nvPr/>
        </p:nvSpPr>
        <p:spPr>
          <a:xfrm>
            <a:off x="98322" y="4788308"/>
            <a:ext cx="353962" cy="127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beer dog">
            <a:extLst>
              <a:ext uri="{FF2B5EF4-FFF2-40B4-BE49-F238E27FC236}">
                <a16:creationId xmlns:a16="http://schemas.microsoft.com/office/drawing/2014/main" id="{6775A2DB-0BFB-448A-9254-DB26E7876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356874"/>
            <a:ext cx="1608189" cy="214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6C2681-2203-C24D-A40D-352CCAA23DE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C7D451-755A-8745-B3AE-6C5CD3762CE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58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BrewDog</a:t>
            </a:r>
            <a:r>
              <a:rPr lang="en-US" dirty="0"/>
              <a:t>!!  Word Association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FD3090C5-5CE1-4A44-97C8-EB0484952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C07CD-04D0-4BD9-BE39-864FC85CDE83}"/>
              </a:ext>
            </a:extLst>
          </p:cNvPr>
          <p:cNvSpPr/>
          <p:nvPr/>
        </p:nvSpPr>
        <p:spPr>
          <a:xfrm>
            <a:off x="273153" y="4080516"/>
            <a:ext cx="8611737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</a:rPr>
              <a:t>Word Association is like correlation.  Unlike correlation, terms can only be positively associated.  This is because there are so many terms that most everything would be negatively “correlated” ( actually associated).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6AEF77-A24C-45ED-A28A-80640EF08A83}"/>
              </a:ext>
            </a:extLst>
          </p:cNvPr>
          <p:cNvGrpSpPr/>
          <p:nvPr/>
        </p:nvGrpSpPr>
        <p:grpSpPr>
          <a:xfrm>
            <a:off x="259305" y="2499738"/>
            <a:ext cx="8611738" cy="584775"/>
            <a:chOff x="259307" y="1102102"/>
            <a:chExt cx="8611738" cy="584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3BFF8-5C6D-4FAD-980D-98BA8B6D4B46}"/>
                </a:ext>
              </a:extLst>
            </p:cNvPr>
            <p:cNvSpPr/>
            <p:nvPr/>
          </p:nvSpPr>
          <p:spPr>
            <a:xfrm>
              <a:off x="259307" y="1102102"/>
              <a:ext cx="8611738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# Inspect word associations</a:t>
              </a:r>
            </a:p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associations&lt;-</a:t>
              </a:r>
              <a:r>
                <a:rPr lang="en-US" sz="1600" kern="1200" dirty="0" err="1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findAssocs</a:t>
              </a:r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</a:t>
              </a:r>
              <a:r>
                <a:rPr lang="en-US" sz="1600" kern="1200" dirty="0" err="1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beerTDM</a:t>
              </a:r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, </a:t>
              </a:r>
              <a:r>
                <a:rPr lang="en-US" sz="16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'</a:t>
              </a:r>
              <a:r>
                <a:rPr lang="en-US" sz="1600" dirty="0" err="1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brewdog</a:t>
              </a:r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', 0.30)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7E16E0-0E42-427E-A641-3FD778FEFA8D}"/>
                </a:ext>
              </a:extLst>
            </p:cNvPr>
            <p:cNvSpPr/>
            <p:nvPr/>
          </p:nvSpPr>
          <p:spPr>
            <a:xfrm>
              <a:off x="4105701" y="1317234"/>
              <a:ext cx="973540" cy="36905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A7185D-FC3A-4F10-8DE7-174F92904FA2}"/>
              </a:ext>
            </a:extLst>
          </p:cNvPr>
          <p:cNvSpPr txBox="1"/>
          <p:nvPr/>
        </p:nvSpPr>
        <p:spPr>
          <a:xfrm>
            <a:off x="259306" y="1319240"/>
            <a:ext cx="8611737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Tuning Parameter: Adjust 0.30  to get the terms that are associated .30 or more with the unexpected term term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4763B-7D08-4C14-A8ED-25C6AD97BD71}"/>
              </a:ext>
            </a:extLst>
          </p:cNvPr>
          <p:cNvSpPr txBox="1"/>
          <p:nvPr/>
        </p:nvSpPr>
        <p:spPr>
          <a:xfrm>
            <a:off x="0" y="3034780"/>
            <a:ext cx="89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Any word that appears at least 30% of the time with “</a:t>
            </a:r>
            <a:r>
              <a:rPr lang="en-US" i="1" dirty="0" err="1"/>
              <a:t>brewdog</a:t>
            </a:r>
            <a:r>
              <a:rPr lang="en-US" i="1" dirty="0"/>
              <a:t>” in  document will be returned.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3D6179-EE5A-904E-9A8E-9DC0233554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3AF31B-E833-E346-B8A6-340095944E5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8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Brewdog</a:t>
            </a:r>
            <a:r>
              <a:rPr lang="en-US" dirty="0"/>
              <a:t>!!  Word Association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FD3090C5-5CE1-4A44-97C8-EB0484952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3BFF8-5C6D-4FAD-980D-98BA8B6D4B46}"/>
              </a:ext>
            </a:extLst>
          </p:cNvPr>
          <p:cNvSpPr/>
          <p:nvPr/>
        </p:nvSpPr>
        <p:spPr>
          <a:xfrm>
            <a:off x="266131" y="1859185"/>
            <a:ext cx="8611738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Make a dot plot</a:t>
            </a:r>
          </a:p>
          <a:p>
            <a:pPr defTabSz="457200"/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(terms=names(associations[[1]]),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                      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value=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(associations))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assocDF$</a:t>
            </a:r>
            <a:r>
              <a:rPr lang="en-US" sz="16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terms</a:t>
            </a:r>
            <a:r>
              <a:rPr lang="en-US" sz="16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factor(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</a:t>
            </a:r>
            <a:r>
              <a:rPr lang="en-US" sz="16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$terms, levels=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</a:t>
            </a:r>
            <a:r>
              <a:rPr lang="en-US" sz="16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$terms)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(y=terms)) +  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(x=value), data=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col='#c00c00') +  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theme_gdocs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 + 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geom_text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value,label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=value), 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	 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="red",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hjust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="inward",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vjust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="inward" , size=3)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7FB40-E1FC-465B-8AC4-135E069F6E7A}"/>
              </a:ext>
            </a:extLst>
          </p:cNvPr>
          <p:cNvSpPr/>
          <p:nvPr/>
        </p:nvSpPr>
        <p:spPr>
          <a:xfrm>
            <a:off x="179917" y="1302982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Changing terms into factors lets ggplot2 order them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C1A0A-774F-F241-8E78-4A40880FBE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F2C155-BC5D-784A-A2F0-7EA366D1C8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2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10D5C-D4DA-42F2-9C4A-993DFC77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34DE6-46FB-47F0-9733-C3D27E99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873"/>
            <a:ext cx="7886700" cy="591477"/>
          </a:xfrm>
        </p:spPr>
        <p:txBody>
          <a:bodyPr/>
          <a:lstStyle/>
          <a:p>
            <a:r>
              <a:rPr lang="en-US" sz="3200" dirty="0"/>
              <a:t>Back to </a:t>
            </a:r>
            <a:r>
              <a:rPr lang="en-US" sz="3200" dirty="0" err="1"/>
              <a:t>B_Frequency_Associations.R</a:t>
            </a:r>
            <a:r>
              <a:rPr lang="en-US" sz="3200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3B0A-243D-4D84-82C8-9D7223818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123B4-98F7-4DC5-97DE-E4E470717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534B7-F364-47E6-9599-C508EA82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7" y="1542282"/>
            <a:ext cx="8249265" cy="406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38C65D-DB44-46A4-800F-3896BD9C6EA5}"/>
              </a:ext>
            </a:extLst>
          </p:cNvPr>
          <p:cNvSpPr txBox="1"/>
          <p:nvPr/>
        </p:nvSpPr>
        <p:spPr>
          <a:xfrm>
            <a:off x="447367" y="1203728"/>
            <a:ext cx="8249265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thealetrail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has the highest word association with “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brewdog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8B2B5F-FBAE-46E5-B78D-7D5A889C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0" y="6136010"/>
            <a:ext cx="404901" cy="3291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08D283-37B7-4151-B8D2-962905F1A10E}"/>
              </a:ext>
            </a:extLst>
          </p:cNvPr>
          <p:cNvSpPr/>
          <p:nvPr/>
        </p:nvSpPr>
        <p:spPr>
          <a:xfrm>
            <a:off x="1283109" y="5654272"/>
            <a:ext cx="54000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@</a:t>
            </a:r>
            <a:r>
              <a:rPr lang="en-US" sz="1100" dirty="0" err="1"/>
              <a:t>TheAleTrail</a:t>
            </a:r>
            <a:r>
              <a:rPr lang="en-US" sz="1100" dirty="0"/>
              <a:t>: Worth the wait. This is excellent. @</a:t>
            </a:r>
            <a:r>
              <a:rPr lang="en-US" sz="1100" dirty="0" err="1"/>
              <a:t>brewdog</a:t>
            </a:r>
            <a:r>
              <a:rPr lang="en-US" sz="1100" dirty="0"/>
              <a:t> @</a:t>
            </a:r>
            <a:r>
              <a:rPr lang="en-US" sz="1100" dirty="0" err="1"/>
              <a:t>British_Airways</a:t>
            </a:r>
            <a:r>
              <a:rPr lang="en-US" sz="1100" dirty="0"/>
              <a:t>  #Speedbird100  balanced juicy hops with a tang of bitterness…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E1250D65-B07D-4E55-86C7-7CA38B54CFFD}"/>
              </a:ext>
            </a:extLst>
          </p:cNvPr>
          <p:cNvSpPr/>
          <p:nvPr/>
        </p:nvSpPr>
        <p:spPr>
          <a:xfrm>
            <a:off x="613901" y="5486400"/>
            <a:ext cx="5491064" cy="649610"/>
          </a:xfrm>
          <a:prstGeom prst="wedgeEllipseCallout">
            <a:avLst>
              <a:gd name="adj1" fmla="val -49331"/>
              <a:gd name="adj2" fmla="val 54336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A92EBE-B569-2742-B935-9900CF1187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0EB2F3-9756-4E4E-8856-E88DF8B5B7D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9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1E927-42A1-4F18-98B4-B2286686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892C0-018C-4DD0-97A5-7FC4FD6E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Association is NOT frequency.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500E2-DA47-4E11-95C9-97ABE6F85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852DE-7F9F-4D93-B347-B6A4CEFF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 descr="Image result for trap meme">
            <a:extLst>
              <a:ext uri="{FF2B5EF4-FFF2-40B4-BE49-F238E27FC236}">
                <a16:creationId xmlns:a16="http://schemas.microsoft.com/office/drawing/2014/main" id="{EDF7E365-FED3-4323-966C-BAFC885B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46954"/>
            <a:ext cx="4257368" cy="239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6C205-326A-44F0-9783-879DB3FC3CCD}"/>
              </a:ext>
            </a:extLst>
          </p:cNvPr>
          <p:cNvSpPr txBox="1"/>
          <p:nvPr/>
        </p:nvSpPr>
        <p:spPr>
          <a:xfrm>
            <a:off x="5126600" y="2046954"/>
            <a:ext cx="3519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brewdog</a:t>
            </a:r>
            <a:r>
              <a:rPr lang="en-US" dirty="0"/>
              <a:t>” appears 16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is the most associated term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48CBF8-7AD5-452D-AE91-266CDE3F3E88}"/>
              </a:ext>
            </a:extLst>
          </p:cNvPr>
          <p:cNvSpPr/>
          <p:nvPr/>
        </p:nvSpPr>
        <p:spPr>
          <a:xfrm>
            <a:off x="5201265" y="3244339"/>
            <a:ext cx="3086100" cy="131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appears 5 times.  There are other, more numerous terms that appear in the corpus but just less often with “</a:t>
            </a:r>
            <a:r>
              <a:rPr lang="en-US" dirty="0" err="1"/>
              <a:t>brewdog</a:t>
            </a:r>
            <a:r>
              <a:rPr lang="en-US" dirty="0"/>
              <a:t>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F50721-4658-F94D-A1CB-0E9CB433E1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6B0906-93BE-FC4B-8CE5-5506712BAE8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3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/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a Word Frequency Matrix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D4F4D-781D-474A-9BAC-BB83839CDCE1}"/>
              </a:ext>
            </a:extLst>
          </p:cNvPr>
          <p:cNvSpPr/>
          <p:nvPr/>
        </p:nvSpPr>
        <p:spPr>
          <a:xfrm>
            <a:off x="365758" y="1102344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</a:rPr>
              <a:t>&lt;-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</a:rPr>
              <a:t>colSums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beerDTMm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C9C44B-67F3-4E36-8102-211D5F3F934C}"/>
              </a:ext>
            </a:extLst>
          </p:cNvPr>
          <p:cNvSpPr/>
          <p:nvPr/>
        </p:nvSpPr>
        <p:spPr>
          <a:xfrm rot="5400000">
            <a:off x="4382414" y="3135665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D87AD9-BE81-4811-80B4-0B3567211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914845"/>
              </p:ext>
            </p:extLst>
          </p:nvPr>
        </p:nvGraphicFramePr>
        <p:xfrm>
          <a:off x="5962071" y="2427492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81F82B2-C164-4D27-B9E8-F79273567423}"/>
              </a:ext>
            </a:extLst>
          </p:cNvPr>
          <p:cNvSpPr/>
          <p:nvPr/>
        </p:nvSpPr>
        <p:spPr>
          <a:xfrm>
            <a:off x="5962071" y="2061732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52672"/>
              </p:ext>
            </p:extLst>
          </p:nvPr>
        </p:nvGraphicFramePr>
        <p:xfrm>
          <a:off x="628650" y="2427492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628650" y="2047261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8DCEDB-E716-0F41-9B9C-F63D6340F5F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39B12-F934-A24A-A9B8-93C632F5A1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057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/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BA1056-19FF-48BC-9CC7-3D40BDA5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34F8DF-F554-433A-8EE5-4F16800D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A_text_organization_REVIEW.R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E5D42-20B5-4E71-B2A5-D0861AA68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746E4-0630-4728-A9B3-035C2C963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617B1-ABCB-4F13-8496-D34B559E009A}"/>
              </a:ext>
            </a:extLst>
          </p:cNvPr>
          <p:cNvSpPr/>
          <p:nvPr/>
        </p:nvSpPr>
        <p:spPr>
          <a:xfrm>
            <a:off x="179917" y="3133261"/>
            <a:ext cx="8784167" cy="591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Objective: Review text cleaning, organization and the word frequency matrix.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7B37BB-F347-7B41-A2AB-4DCECF5E1F5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3A5F92-42FF-2246-8A72-BC1CA952A35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0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B5AC9-764D-1B07-1B28-95C77460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78787-54B5-516F-95A7-D2FB4DEF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C_Dendrograms_WordNetworks.R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F4AEA-A5CE-CE91-97FA-67EB14022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A098-386B-EDAE-12C9-C522986B9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54245-59DC-EE0B-0CBB-80AD3245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9" y="1524302"/>
            <a:ext cx="4235681" cy="4264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E2DB2-8B6C-760A-1CD8-6ACF92267C60}"/>
              </a:ext>
            </a:extLst>
          </p:cNvPr>
          <p:cNvSpPr txBox="1"/>
          <p:nvPr/>
        </p:nvSpPr>
        <p:spPr>
          <a:xfrm>
            <a:off x="3018605" y="5887835"/>
            <a:ext cx="612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/>
              <a:t>Stable Diffusion, mdjrney-v4:</a:t>
            </a:r>
          </a:p>
          <a:p>
            <a:pPr algn="r"/>
            <a:r>
              <a:rPr lang="en-US" sz="900" dirty="0"/>
              <a:t>word network, data science, natural language processing, , Detailed and Intricate, 4K,, </a:t>
            </a:r>
            <a:r>
              <a:rPr lang="en-US" sz="900" dirty="0" err="1"/>
              <a:t>Synthwave</a:t>
            </a:r>
            <a:r>
              <a:rPr lang="en-US" sz="900" dirty="0"/>
              <a:t>, Dynamic Lighting, </a:t>
            </a:r>
            <a:r>
              <a:rPr lang="en-US" sz="900" dirty="0" err="1"/>
              <a:t>Artstation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81F85E-BB76-34A2-A5E1-F32BCB85D089}"/>
              </a:ext>
            </a:extLst>
          </p:cNvPr>
          <p:cNvSpPr txBox="1"/>
          <p:nvPr/>
        </p:nvSpPr>
        <p:spPr>
          <a:xfrm>
            <a:off x="5225143" y="2828835"/>
            <a:ext cx="3582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Objective</a:t>
            </a:r>
          </a:p>
          <a:p>
            <a:r>
              <a:rPr lang="en-US" dirty="0"/>
              <a:t>Use Dendrogram to identify phrases</a:t>
            </a:r>
          </a:p>
          <a:p>
            <a:r>
              <a:rPr lang="en-US" dirty="0"/>
              <a:t>Use Word networks to see second and third order word connections.</a:t>
            </a:r>
          </a:p>
        </p:txBody>
      </p:sp>
    </p:spTree>
    <p:extLst>
      <p:ext uri="{BB962C8B-B14F-4D97-AF65-F5344CB8AC3E}">
        <p14:creationId xmlns:p14="http://schemas.microsoft.com/office/powerpoint/2010/main" val="388539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word cloud?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 t="8799" r="12302" b="10606"/>
          <a:stretch/>
        </p:blipFill>
        <p:spPr bwMode="auto">
          <a:xfrm>
            <a:off x="2305668" y="1543324"/>
            <a:ext cx="4532664" cy="47329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56594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Maligned and overused, a word cloud is a frequency visualization.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5616C1-C45A-E245-8EE5-0AFE85E92FB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18DE2-FD71-7747-AEEF-905D947215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6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512916" y="2025076"/>
            <a:ext cx="8118168" cy="317685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512916" y="1656073"/>
            <a:ext cx="8118168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“Text mining is so fun.  So do text mining!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Unigram Tokenization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349F3-A8F2-4D17-B849-7F8115A13DC7}"/>
              </a:ext>
            </a:extLst>
          </p:cNvPr>
          <p:cNvSpPr txBox="1"/>
          <p:nvPr/>
        </p:nvSpPr>
        <p:spPr>
          <a:xfrm>
            <a:off x="440250" y="5196043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*with common </a:t>
            </a:r>
            <a:r>
              <a:rPr lang="en-US" sz="1200" i="1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stopwords</a:t>
            </a:r>
            <a:endParaRPr lang="en-US" sz="1200" i="1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2C3F10-AE75-4FEA-BD93-24F01EF1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2" y="2513577"/>
            <a:ext cx="2644556" cy="1830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1198603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Thus far, we have performed unigram tokenization of terms.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EE2E8A-5825-E94E-BAF3-6B45FE58D5A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E0A8EA-FC60-D047-B731-CA4FB909860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044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2025076"/>
            <a:ext cx="8860219" cy="35823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671145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Within 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Tokenization Schema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30091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create a function defining tokenization then add as a control parameter to TDM or DTM.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197069" y="2097871"/>
            <a:ext cx="874986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#bigram token maker</a:t>
            </a:r>
          </a:p>
          <a:p>
            <a:pPr defTabSz="457200"/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&lt;-function(x)</a:t>
            </a:r>
          </a:p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(NLP::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ngrams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(words(x), 2), paste, collapse = " "), 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use.names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FALSE)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7D424-4DA2-4B6A-970C-CF74FF337084}"/>
              </a:ext>
            </a:extLst>
          </p:cNvPr>
          <p:cNvSpPr/>
          <p:nvPr/>
        </p:nvSpPr>
        <p:spPr>
          <a:xfrm>
            <a:off x="197069" y="2946446"/>
            <a:ext cx="701725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control=list(tokenize=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16" name="Picture 2" descr="Image result for NLP  meme">
            <a:extLst>
              <a:ext uri="{FF2B5EF4-FFF2-40B4-BE49-F238E27FC236}">
                <a16:creationId xmlns:a16="http://schemas.microsoft.com/office/drawing/2014/main" id="{8F8F3932-9559-4796-94CE-420F11DB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54" y="3334794"/>
            <a:ext cx="2238292" cy="222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F168D2-8199-6044-8A07-31ED6B3665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654BCF-9273-FE4D-AC9D-804EC4BE03D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43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2025076"/>
            <a:ext cx="8860219" cy="317685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671145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“Text mining is so fun.  So do text mining!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97567"/>
            <a:ext cx="9144000" cy="400012"/>
          </a:xfrm>
        </p:spPr>
        <p:txBody>
          <a:bodyPr/>
          <a:lstStyle/>
          <a:p>
            <a:pPr algn="ctr" defTabSz="457200"/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Tokenization is the process of chopping up a string into predefined units called tokens.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57509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Now the TDM has two terms instead of one.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2129410"/>
            <a:ext cx="863301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#bigram token maker</a:t>
            </a:r>
          </a:p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&lt;-function(x)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(NLP::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ngrams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(words(x), 2), paste, collapse = " "),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use.names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FALSE)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7D424-4DA2-4B6A-970C-CF74FF337084}"/>
              </a:ext>
            </a:extLst>
          </p:cNvPr>
          <p:cNvSpPr/>
          <p:nvPr/>
        </p:nvSpPr>
        <p:spPr>
          <a:xfrm>
            <a:off x="254028" y="2977985"/>
            <a:ext cx="779603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control=list(tokenize=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8A2A16-CCBE-454A-AF89-90B40E93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45" y="3340734"/>
            <a:ext cx="1913831" cy="18459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650522-D226-6E4A-83F6-16AEC654229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66ACFB-C18C-8C44-8E0B-8D1B87248CF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66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176941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CE201F-5128-4231-9B1E-A4D42C29CC68}"/>
              </a:ext>
            </a:extLst>
          </p:cNvPr>
          <p:cNvGraphicFramePr>
            <a:graphicFrameLocks noGrp="1"/>
          </p:cNvGraphicFramePr>
          <p:nvPr/>
        </p:nvGraphicFramePr>
        <p:xfrm>
          <a:off x="533464" y="2646811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make a wordcloud start with a WFM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281275"/>
            <a:ext cx="863301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Get Row Sums &amp; organize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sort(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decreasing = TRUE)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wineDF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 = names(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4BF5E-7E73-42C2-8E87-C2BA20C0EACF}"/>
              </a:ext>
            </a:extLst>
          </p:cNvPr>
          <p:cNvSpPr txBox="1"/>
          <p:nvPr/>
        </p:nvSpPr>
        <p:spPr>
          <a:xfrm>
            <a:off x="441293" y="2410790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Term Document Matrix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E9613A4-ECF0-4D0F-9696-5C023D56C131}"/>
              </a:ext>
            </a:extLst>
          </p:cNvPr>
          <p:cNvSpPr/>
          <p:nvPr/>
        </p:nvSpPr>
        <p:spPr>
          <a:xfrm rot="5400000">
            <a:off x="4878720" y="3534720"/>
            <a:ext cx="1339350" cy="40247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8162493-A50D-45FF-960A-0540DF7356AB}"/>
              </a:ext>
            </a:extLst>
          </p:cNvPr>
          <p:cNvGraphicFramePr>
            <a:graphicFrameLocks noGrp="1"/>
          </p:cNvGraphicFramePr>
          <p:nvPr/>
        </p:nvGraphicFramePr>
        <p:xfrm>
          <a:off x="6101536" y="2646811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424BF5E-7E73-42C2-8E87-C2BA20C0EACF}"/>
              </a:ext>
            </a:extLst>
          </p:cNvPr>
          <p:cNvSpPr txBox="1"/>
          <p:nvPr/>
        </p:nvSpPr>
        <p:spPr>
          <a:xfrm>
            <a:off x="6017031" y="2437066"/>
            <a:ext cx="12250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 </a:t>
            </a:r>
            <a:r>
              <a:rPr lang="en-US" sz="1050" i="1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</a:t>
            </a:r>
            <a:r>
              <a:rPr lang="en-US" sz="1050" i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05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8E6464-BB7A-0044-A03A-16E72CB0F22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61E8D2-A24D-AD46-8AFD-FDD46848BEB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573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sort it decreasing = TRUE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017911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122245"/>
            <a:ext cx="863301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Get Row Sums &amp; organize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sort(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decreasing = TRUE)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wineDF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 = names(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E9613A4-ECF0-4D0F-9696-5C023D56C131}"/>
              </a:ext>
            </a:extLst>
          </p:cNvPr>
          <p:cNvSpPr/>
          <p:nvPr/>
        </p:nvSpPr>
        <p:spPr>
          <a:xfrm rot="5400000">
            <a:off x="3651509" y="3249562"/>
            <a:ext cx="1339350" cy="40247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8162493-A50D-45FF-960A-0540DF7356AB}"/>
              </a:ext>
            </a:extLst>
          </p:cNvPr>
          <p:cNvGraphicFramePr>
            <a:graphicFrameLocks noGrp="1"/>
          </p:cNvGraphicFramePr>
          <p:nvPr/>
        </p:nvGraphicFramePr>
        <p:xfrm>
          <a:off x="5092539" y="2361653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162493-A50D-45FF-960A-0540DF7356AB}"/>
              </a:ext>
            </a:extLst>
          </p:cNvPr>
          <p:cNvGraphicFramePr>
            <a:graphicFrameLocks noGrp="1"/>
          </p:cNvGraphicFramePr>
          <p:nvPr/>
        </p:nvGraphicFramePr>
        <p:xfrm>
          <a:off x="1492746" y="2372164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A7DE34-7F03-824A-BC6E-CC885DC78FD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178DC-B68C-1149-BEB2-78F5402BDED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29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a pre-made color palette for your WC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Review all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Pallettes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display.brewer.all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Choose a color &amp; drop light ones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 &lt;-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brewer.pal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(8, "Blues")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pal &lt;- pal[-(1:2)]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861B5A-D33E-554B-9A67-71C71030291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D161A-6B5C-AB49-B67A-372B398FE1B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31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a pre-made color palette for your WC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245467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In R…</a:t>
            </a:r>
          </a:p>
        </p:txBody>
      </p:sp>
      <p:pic>
        <p:nvPicPr>
          <p:cNvPr id="10" name="Picture 9" descr="Screen Shot 2015-05-28 at 7.25.09 PM.png">
            <a:extLst>
              <a:ext uri="{FF2B5EF4-FFF2-40B4-BE49-F238E27FC236}">
                <a16:creationId xmlns:a16="http://schemas.microsoft.com/office/drawing/2014/main" id="{52DB3460-B2F3-4D1D-B3EF-20DB130BE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4" b="50542"/>
          <a:stretch/>
        </p:blipFill>
        <p:spPr>
          <a:xfrm>
            <a:off x="311150" y="1767278"/>
            <a:ext cx="8659429" cy="352993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3064" y="5060730"/>
            <a:ext cx="394138" cy="141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6226C-2EF2-C348-8428-21D06B273E2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5B933-9FA3-F44D-B34F-7C379FA4A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8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5771-B35D-48F0-A28C-C4C25504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305F6F-3594-4B08-9795-F573A3B3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Bar Charts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FD30B-27DE-41D3-A458-E7DAF56D7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3F46B-C5EC-4EE1-A910-C4D3B2512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6558CE-E1C9-4FC3-B1BA-AEE7B52A0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21032"/>
            <a:ext cx="4257675" cy="26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693E49B-DFB8-4430-AE8B-129A5819C4E0}"/>
              </a:ext>
            </a:extLst>
          </p:cNvPr>
          <p:cNvSpPr/>
          <p:nvPr/>
        </p:nvSpPr>
        <p:spPr>
          <a:xfrm rot="5400000">
            <a:off x="3130800" y="3236273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885211-A7A4-4ACC-A3CE-396B10F4E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4876"/>
              </p:ext>
            </p:extLst>
          </p:nvPr>
        </p:nvGraphicFramePr>
        <p:xfrm>
          <a:off x="971867" y="2558964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A43C334-E1CB-40E7-A933-85F785969827}"/>
              </a:ext>
            </a:extLst>
          </p:cNvPr>
          <p:cNvSpPr/>
          <p:nvPr/>
        </p:nvSpPr>
        <p:spPr>
          <a:xfrm>
            <a:off x="971867" y="2222938"/>
            <a:ext cx="2039347" cy="31531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615A4-7D78-40B9-8D26-9E13A200687F}"/>
              </a:ext>
            </a:extLst>
          </p:cNvPr>
          <p:cNvSpPr/>
          <p:nvPr/>
        </p:nvSpPr>
        <p:spPr>
          <a:xfrm>
            <a:off x="179917" y="1285465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Rectangles are representative of frequency of term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C19FF0-5A9E-C246-B52E-D9577CE39A3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50BB3C-E54A-D048-9842-95E681E868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350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480011-97CA-4140-B847-37A78687DD1B}"/>
              </a:ext>
            </a:extLst>
          </p:cNvPr>
          <p:cNvSpPr txBox="1">
            <a:spLocks/>
          </p:cNvSpPr>
          <p:nvPr/>
        </p:nvSpPr>
        <p:spPr>
          <a:xfrm>
            <a:off x="628650" y="1725003"/>
            <a:ext cx="8026619" cy="19010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D_SimpleWordCloud.R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AE2AB6-D339-4749-BB78-CA72959CABA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5B00FC-DDE3-C44B-B849-21D38B553FE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73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D_SimpleWordCloud.R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178" t="7772" r="25822" b="8662"/>
          <a:stretch/>
        </p:blipFill>
        <p:spPr>
          <a:xfrm>
            <a:off x="300251" y="1428430"/>
            <a:ext cx="4121624" cy="4047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6592" y="1857580"/>
            <a:ext cx="45174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Bigram Tokenization has captured “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marvin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gaye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word cloud is a frequency visualization.  The larger the term (or bigram here) the more frequent the term.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may get warnings if certain tokens are to large to be plotted in the graphics device.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careful with your preprocessing steps!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443663" y="1346307"/>
            <a:ext cx="0" cy="450783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F7E83-934D-C449-BAAD-ECBEA317C61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213516-DED1-0C4F-8AB5-AEF020DB9BF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90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D_SimpleWordCloud.R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178" t="7772" r="25822" b="8662"/>
          <a:stretch/>
        </p:blipFill>
        <p:spPr>
          <a:xfrm>
            <a:off x="300251" y="1846754"/>
            <a:ext cx="4121624" cy="40478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397" y="1124908"/>
            <a:ext cx="851084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 </a:t>
            </a:r>
            <a:r>
              <a:rPr lang="en-US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cleanCorpus</a:t>
            </a: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the function </a:t>
            </a:r>
            <a:r>
              <a:rPr lang="en-US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replace_symbol</a:t>
            </a: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changes numeric with the generic string “number” so be careful with your preprocessing steps!</a:t>
            </a:r>
          </a:p>
        </p:txBody>
      </p:sp>
      <p:sp>
        <p:nvSpPr>
          <p:cNvPr id="8" name="Oval 7"/>
          <p:cNvSpPr/>
          <p:nvPr/>
        </p:nvSpPr>
        <p:spPr>
          <a:xfrm>
            <a:off x="3232497" y="1113186"/>
            <a:ext cx="1937380" cy="437258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119" t="11075" r="27165" b="9931"/>
          <a:stretch/>
        </p:blipFill>
        <p:spPr>
          <a:xfrm>
            <a:off x="4812612" y="1914992"/>
            <a:ext cx="3914627" cy="388961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443663" y="1796717"/>
            <a:ext cx="0" cy="450783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468173" y="3384198"/>
            <a:ext cx="2142535" cy="358963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505D25-DE9E-E445-92FA-A1A5BAB82D0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1F9A8C-567F-2344-B858-457D13016F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87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WC package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0011-97CA-4140-B847-37A78687DD1B}"/>
              </a:ext>
            </a:extLst>
          </p:cNvPr>
          <p:cNvSpPr txBox="1">
            <a:spLocks/>
          </p:cNvSpPr>
          <p:nvPr/>
        </p:nvSpPr>
        <p:spPr>
          <a:xfrm>
            <a:off x="628650" y="1725003"/>
            <a:ext cx="8026619" cy="19010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D_d3_wordcloud.R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2E3117-89AB-1B4C-9E59-F16A764B1D0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5AEF6-8072-014C-9F93-2E38378D6BD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99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WCs are boring with a single corpus.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26" y="1290671"/>
            <a:ext cx="2295922" cy="4825781"/>
            <a:chOff x="225365" y="447850"/>
            <a:chExt cx="2295922" cy="48257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4491" t="2469" r="5086" b="4019"/>
            <a:stretch/>
          </p:blipFill>
          <p:spPr>
            <a:xfrm>
              <a:off x="660400" y="3885361"/>
              <a:ext cx="1402665" cy="1388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25365" y="851615"/>
              <a:ext cx="2295922" cy="2295922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err="1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wordcloud</a:t>
              </a:r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0458" y="447850"/>
              <a:ext cx="1625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Single Corpus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365833" y="2194560"/>
              <a:ext cx="0" cy="165007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word cloud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713" y="1504809"/>
            <a:ext cx="3006896" cy="225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3651B1-7632-5D4E-9137-3C66FA63FE3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EA89D9-002F-7E44-AE0D-EF48E320501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44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2+ Corpora, WCs are more insightful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80137" y="1089254"/>
            <a:ext cx="4839173" cy="4894072"/>
            <a:chOff x="4063632" y="447850"/>
            <a:chExt cx="4839173" cy="4894072"/>
          </a:xfrm>
        </p:grpSpPr>
        <p:sp>
          <p:nvSpPr>
            <p:cNvPr id="7" name="Oval 6"/>
            <p:cNvSpPr/>
            <p:nvPr/>
          </p:nvSpPr>
          <p:spPr>
            <a:xfrm>
              <a:off x="4063632" y="1590511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14265" y="1561976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688515" y="801251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3430" y="447850"/>
              <a:ext cx="1942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Multiple Corpora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89803" y="1189008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73836" y="3057372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19795" t="15431" r="18889" b="16741"/>
            <a:stretch/>
          </p:blipFill>
          <p:spPr>
            <a:xfrm>
              <a:off x="5161865" y="3957072"/>
              <a:ext cx="1308096" cy="1384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3027" y="3965029"/>
              <a:ext cx="1629778" cy="13590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094112" y="3057372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cxnSp>
          <p:nvCxnSpPr>
            <p:cNvPr id="16" name="Elbow Connector 15"/>
            <p:cNvCxnSpPr>
              <a:stCxn id="12" idx="3"/>
              <a:endCxn id="14" idx="0"/>
            </p:cNvCxnSpPr>
            <p:nvPr/>
          </p:nvCxnSpPr>
          <p:spPr>
            <a:xfrm>
              <a:off x="7589693" y="3188177"/>
              <a:ext cx="498223" cy="776852"/>
            </a:xfrm>
            <a:prstGeom prst="bentConnector2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1" idx="3"/>
              <a:endCxn id="14" idx="0"/>
            </p:cNvCxnSpPr>
            <p:nvPr/>
          </p:nvCxnSpPr>
          <p:spPr>
            <a:xfrm>
              <a:off x="6505660" y="1319813"/>
              <a:ext cx="1582256" cy="2645216"/>
            </a:xfrm>
            <a:prstGeom prst="bentConnector2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3" idx="0"/>
            </p:cNvCxnSpPr>
            <p:nvPr/>
          </p:nvCxnSpPr>
          <p:spPr>
            <a:xfrm>
              <a:off x="5815913" y="2905760"/>
              <a:ext cx="0" cy="105131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6200000">
              <a:off x="5128545" y="2242846"/>
              <a:ext cx="13586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00" kern="1200" dirty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commonality.cloud</a:t>
              </a:r>
              <a:r>
                <a:rPr lang="en-US" sz="1000" kern="1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C95DC-C064-8641-8C5E-E4C248924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AA8A86-25D4-C449-9941-39DFA6F7D5F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324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many text files is tricky.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26280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245467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There are many options including custom functions </a:t>
            </a:r>
            <a:r>
              <a:rPr lang="en-US" sz="1200" b="1" dirty="0" err="1">
                <a:solidFill>
                  <a:schemeClr val="bg1"/>
                </a:solidFill>
              </a:rPr>
              <a:t>lapply</a:t>
            </a:r>
            <a:r>
              <a:rPr lang="en-US" sz="1200" b="1" dirty="0">
                <a:solidFill>
                  <a:schemeClr val="bg1"/>
                </a:solidFill>
              </a:rPr>
              <a:t> and here is a loop so we can learn step by step.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41549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chardonnay &lt;- 'https://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raw.githubusercontent.com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kwartler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/GSERM_ICPSR/main/lessons/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B_Basic_Visuals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/data/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chardonnay.csv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coffee     &lt;- 'https://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raw.githubusercontent.com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kwartler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/GSERM_ICPSR/main/lessons/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B_Basic_Visuals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/data/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coffee.csv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</a:t>
            </a:r>
          </a:p>
          <a:p>
            <a:pPr defTabSz="457200"/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c(chardonnay, coffee)</a:t>
            </a:r>
          </a:p>
          <a:p>
            <a:pPr defTabSz="457200"/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Topic names</a:t>
            </a:r>
          </a:p>
          <a:p>
            <a:pPr defTabSz="457200"/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topicNames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c('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chardonnay','coffee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’)</a:t>
            </a:r>
          </a:p>
          <a:p>
            <a:pPr defTabSz="457200"/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Read in the files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for 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in 1:length(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)){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assign(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topicNames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]))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cat(paste('read completed:',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],'\n'))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5876940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a loop each file is an individual object while </a:t>
            </a:r>
            <a:r>
              <a:rPr lang="en-US" sz="16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lapply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would return a list with two elements.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808727-3CEC-3641-9961-FD7ADEAE882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94917D-5BA6-2946-A840-A8DED6CB19C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86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many text files is tricky.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2455767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245467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Option 2 – not in our script but is more efficient code.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Read in multiple files as individuals;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list.files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();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dir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c('chardonnay.csv','coffee.csv','beer.csv') 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Read them into a single list with individual elements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allDocs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(txtFiles,read.csv)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3740769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With </a:t>
            </a:r>
            <a:r>
              <a:rPr lang="en-US" sz="16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lapply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functions each document is a list element of a single object.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AFA0D3-E54F-DB43-8E7F-E3125D9102C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4B4A7-532D-7248-BFCA-B0CB2A7E53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206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Manipulating multiple corpora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10" name="Group 9"/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12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ounded Rectangle 10"/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C3254C-1925-7F41-8A43-DBAC6D44A7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7B3A5F-49B5-1648-A77E-C5C4D988FD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3FE44A-9F88-734F-8D23-FFB10CFA7D60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7D4849A-1539-984E-9B85-8F70502119D9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E8F73898-D105-984F-A07C-C1875831E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EFB51C31-6582-6C48-ADE8-54D7BE0C1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Image result for document icon">
                <a:extLst>
                  <a:ext uri="{FF2B5EF4-FFF2-40B4-BE49-F238E27FC236}">
                    <a16:creationId xmlns:a16="http://schemas.microsoft.com/office/drawing/2014/main" id="{0C71A069-BF77-AC46-ACFD-392DA1ED37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Image result for document icon">
                <a:extLst>
                  <a:ext uri="{FF2B5EF4-FFF2-40B4-BE49-F238E27FC236}">
                    <a16:creationId xmlns:a16="http://schemas.microsoft.com/office/drawing/2014/main" id="{13C7D2AF-2006-AC47-87B0-02A4E90D6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Image result for document icon">
                <a:extLst>
                  <a:ext uri="{FF2B5EF4-FFF2-40B4-BE49-F238E27FC236}">
                    <a16:creationId xmlns:a16="http://schemas.microsoft.com/office/drawing/2014/main" id="{C95E6A5F-5399-AA49-B02B-E59FEA5E1A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1EDE7D1-6797-9149-A68F-D69F9135976A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692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WC will examine inner and disjoins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799259" y="2281575"/>
            <a:ext cx="3545483" cy="2294850"/>
            <a:chOff x="4469945" y="1539730"/>
            <a:chExt cx="3545483" cy="2294850"/>
          </a:xfrm>
        </p:grpSpPr>
        <p:sp>
          <p:nvSpPr>
            <p:cNvPr id="9" name="Oval 8"/>
            <p:cNvSpPr/>
            <p:nvPr/>
          </p:nvSpPr>
          <p:spPr>
            <a:xfrm>
              <a:off x="4469945" y="1539730"/>
              <a:ext cx="2294850" cy="229485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720578" y="1539730"/>
              <a:ext cx="2294850" cy="229485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271" y="2214107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582" y="2214107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08BD7F-74F5-FF4C-BC2E-26798FDC78E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BF0BB3-2992-974A-9F32-A64ED69B38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76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7B443-9142-4AAE-B588-62F144112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10CCF3-C862-49D6-924F-A6817132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Side Charts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EE7B4-1BDD-443B-AACB-4CD383F9A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A4C85-9C36-4C31-98DD-184F2BE82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AB944-CD57-4BCD-8927-ADAFAA8C82F2}"/>
              </a:ext>
            </a:extLst>
          </p:cNvPr>
          <p:cNvSpPr/>
          <p:nvPr/>
        </p:nvSpPr>
        <p:spPr>
          <a:xfrm>
            <a:off x="179917" y="1191336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by Side bar charts let you compare frequency by category</a:t>
            </a:r>
          </a:p>
        </p:txBody>
      </p:sp>
      <p:pic>
        <p:nvPicPr>
          <p:cNvPr id="1026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01611"/>
            <a:ext cx="65532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17D92-A472-A948-8D93-083D69AC0A8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439165-2954-AF4B-8729-CE57A94DBE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9F4F363-D62D-8A22-79E9-97BCAA5C7810}"/>
              </a:ext>
            </a:extLst>
          </p:cNvPr>
          <p:cNvSpPr/>
          <p:nvPr/>
        </p:nvSpPr>
        <p:spPr>
          <a:xfrm>
            <a:off x="179917" y="5712183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could compare two corpora word frequencies</a:t>
            </a:r>
          </a:p>
        </p:txBody>
      </p:sp>
    </p:spTree>
    <p:extLst>
      <p:ext uri="{BB962C8B-B14F-4D97-AF65-F5344CB8AC3E}">
        <p14:creationId xmlns:p14="http://schemas.microsoft.com/office/powerpoint/2010/main" val="873943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FFA28-2AFC-46BA-97EC-72EA43A5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8C5AC-3677-4E2E-BC72-2BFCF0C6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Lets make some improved word clouds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3F5E589-703C-43D9-B204-17A2B658F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D24EB-6B7F-42DA-A05B-461AF5085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8E680-27F4-40BF-A3FC-AF16D46EC879}"/>
              </a:ext>
            </a:extLst>
          </p:cNvPr>
          <p:cNvSpPr txBox="1"/>
          <p:nvPr/>
        </p:nvSpPr>
        <p:spPr>
          <a:xfrm>
            <a:off x="660181" y="1699846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F_CommonalityCloud.R</a:t>
            </a:r>
            <a:endParaRPr lang="en-US" sz="2800" dirty="0"/>
          </a:p>
        </p:txBody>
      </p:sp>
      <p:pic>
        <p:nvPicPr>
          <p:cNvPr id="12290" name="Picture 2" descr="Image result for nlp  meme">
            <a:extLst>
              <a:ext uri="{FF2B5EF4-FFF2-40B4-BE49-F238E27FC236}">
                <a16:creationId xmlns:a16="http://schemas.microsoft.com/office/drawing/2014/main" id="{E084A14F-187D-4780-97E6-5521F3FF9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30" y="2269741"/>
            <a:ext cx="3296172" cy="329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7705FF-846C-5140-9872-5D036398A8A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68F6EE-46D3-9843-8C17-434EF07721C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32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tokens are in common?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67" y="1467972"/>
            <a:ext cx="3333750" cy="324802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7135" y="1897263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9" name="Oval 8"/>
          <p:cNvSpPr/>
          <p:nvPr/>
        </p:nvSpPr>
        <p:spPr>
          <a:xfrm>
            <a:off x="1637768" y="1897263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0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57164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57164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1648279" y="2093884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D387FF-F19C-0344-A809-8F897502B9C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7D0F9-68E8-9647-8022-E9DE7BB17D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662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9185" y="97108"/>
            <a:ext cx="8734097" cy="591477"/>
          </a:xfrm>
        </p:spPr>
        <p:txBody>
          <a:bodyPr/>
          <a:lstStyle/>
          <a:p>
            <a:r>
              <a:rPr lang="en-US" dirty="0"/>
              <a:t>Introducing TF-IDF Term Frequency Inverse Document Frequency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29855"/>
            <a:ext cx="8828688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 far, you have used simple term frequency to identify informative words. </a:t>
            </a:r>
            <a:r>
              <a:rPr lang="en-US" sz="1600" dirty="0">
                <a:solidFill>
                  <a:prstClr val="white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Chardonnay is highly frequent in the tweets, but since it appears in all documents it isn’t informative.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75666" y="1749966"/>
            <a:ext cx="459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Term frequency * inverse-document-frequency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8994" y="2827276"/>
            <a:ext cx="2569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term appears often, it must be important to the corpus.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4042" y="2827276"/>
            <a:ext cx="295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But, if a term appear in many documents, it can’t be distinctive or informative</a:t>
            </a:r>
          </a:p>
        </p:txBody>
      </p:sp>
      <p:sp>
        <p:nvSpPr>
          <p:cNvPr id="18" name="Up Arrow 17"/>
          <p:cNvSpPr/>
          <p:nvPr/>
        </p:nvSpPr>
        <p:spPr>
          <a:xfrm>
            <a:off x="1939158" y="3678614"/>
            <a:ext cx="457200" cy="110358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1" idx="0"/>
          </p:cNvCxnSpPr>
          <p:nvPr/>
        </p:nvCxnSpPr>
        <p:spPr>
          <a:xfrm flipH="1">
            <a:off x="2293884" y="2159869"/>
            <a:ext cx="843454" cy="667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 flipV="1">
            <a:off x="5764923" y="3678614"/>
            <a:ext cx="457200" cy="110358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5" idx="0"/>
          </p:cNvCxnSpPr>
          <p:nvPr/>
        </p:nvCxnSpPr>
        <p:spPr>
          <a:xfrm>
            <a:off x="5376041" y="2081042"/>
            <a:ext cx="714704" cy="746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02677" y="4411717"/>
            <a:ext cx="1025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Increasing</a:t>
            </a:r>
          </a:p>
          <a:p>
            <a:pPr algn="ctr"/>
            <a:r>
              <a:rPr lang="en-US" sz="1400" dirty="0"/>
              <a:t>importance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12677" y="4411717"/>
            <a:ext cx="1025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Offsetting</a:t>
            </a:r>
          </a:p>
          <a:p>
            <a:r>
              <a:rPr lang="en-US" sz="1400" dirty="0"/>
              <a:t>importance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FC4BD-A0F1-B04C-A4FB-AE92762E02B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09444C-52BF-B743-9D9D-830988D158E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6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 animBg="1"/>
      <p:bldP spid="21" grpId="0" animBg="1"/>
      <p:bldP spid="24" grpId="0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TF of TF-IDF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209147"/>
            <a:ext cx="8828688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isn’t just a count.  It is normalized because unique  terms will naturally increase the longer the document.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941" y="2932378"/>
            <a:ext cx="759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Term frequency = Term Occurrence / total unique terms in a document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D42AD2-9023-E446-9F24-C7B70932349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B9E91A-EF9D-4B42-ABB9-60053F0CB9D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092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Inverse Document Frequency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262156"/>
            <a:ext cx="882868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IDF is the natural log of total documents divided by the number of documents containing a specific token.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256" y="2932378"/>
            <a:ext cx="8669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Inverse Document Frequency = </a:t>
            </a:r>
          </a:p>
          <a:p>
            <a:r>
              <a:rPr lang="en-US" sz="2000" b="1" i="1" dirty="0"/>
              <a:t>	log(total documents in corpus) / number of documents with term in 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85DD30-A42D-CD46-A153-646C0EDE7EC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638C52-1BCD-DA4F-95A4-C58C2A4053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909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Original Term Frequency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5221" y="3059668"/>
            <a:ext cx="59735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1000 documents suppose token “coffee” occurs 1000 times</a:t>
            </a:r>
            <a:endParaRPr lang="en-US" sz="2400" b="1" i="1" dirty="0"/>
          </a:p>
          <a:p>
            <a:pPr algn="ctr"/>
            <a:r>
              <a:rPr lang="en-US" sz="2400" b="1" i="1" dirty="0"/>
              <a:t>TF = 1000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76A44B-07B6-EF4C-9CC2-21E5F961E31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350BD2-33E4-094D-8AB5-70C60415B4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28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TF-IDF Simple 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856" y="1623849"/>
            <a:ext cx="78572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1000 documents each of 10 words suppose token “coffee” occurs 1000 times</a:t>
            </a:r>
            <a:endParaRPr lang="en-US" sz="2400" b="1" i="1" dirty="0"/>
          </a:p>
          <a:p>
            <a:r>
              <a:rPr lang="en-US" sz="2400" b="1" i="1" dirty="0"/>
              <a:t>TF = 1000 </a:t>
            </a:r>
            <a:r>
              <a:rPr lang="en-US" sz="2400" b="1" i="1" dirty="0">
                <a:solidFill>
                  <a:srgbClr val="FF0000"/>
                </a:solidFill>
              </a:rPr>
              <a:t>/ 10 </a:t>
            </a:r>
            <a:r>
              <a:rPr lang="en-US" sz="1600" i="1" dirty="0"/>
              <a:t>#normalizes to doc length</a:t>
            </a:r>
          </a:p>
          <a:p>
            <a:r>
              <a:rPr lang="en-US" sz="2400" b="1" i="1" dirty="0"/>
              <a:t>TF = 100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856" y="2993952"/>
            <a:ext cx="2999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IDF = log(1000) / 1000</a:t>
            </a:r>
          </a:p>
          <a:p>
            <a:r>
              <a:rPr lang="en-US" sz="2400" b="1" i="1" dirty="0"/>
              <a:t>IDF = 6.90 /1000</a:t>
            </a:r>
          </a:p>
          <a:p>
            <a:r>
              <a:rPr lang="en-US" sz="2400" b="1" i="1" dirty="0"/>
              <a:t>IDF = .0069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56" y="4456387"/>
            <a:ext cx="288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TF-IDF  = 100 * .0069 </a:t>
            </a:r>
          </a:p>
          <a:p>
            <a:r>
              <a:rPr lang="en-US" sz="2400" b="1" i="1" dirty="0"/>
              <a:t>TF-IDF = .69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63063" y="1227885"/>
            <a:ext cx="9017875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Coffee TF = 1000  will look VERY important but  TFIDF = 0.69 will correctly have minimal impact for analysis. 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18385" y="3846787"/>
            <a:ext cx="3153104" cy="725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*Caveat – the results in R are normalized/scaled by default.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00257F-1559-C042-A430-86C2244CE06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098380-42B6-B848-9E2E-14946809B89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TF-IDF to a DTM/TDM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Control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Paramter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ctrl      &lt;- list(weighting =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weightTfIdf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Apply in TDM/DTM construction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allDrinks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 = ctrl)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Change to a simple matrix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as.matrix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96351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You can pass in more than one control parameter like tokenization &amp; weighting.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77CAD-9877-A742-8704-48D5DEFE24A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0CB0CD-0CBC-B24B-9F6E-B1E0551AFC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666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tokens are in not in common (disjoint)?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637769" y="2467685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  <a:gd name="connsiteX8" fmla="*/ 522109 w 1044217"/>
              <a:gd name="connsiteY8" fmla="*/ 0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lnTo>
                  <a:pt x="522109" y="0"/>
                </a:lnTo>
                <a:close/>
              </a:path>
            </a:pathLst>
          </a:cu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87135" y="2281575"/>
            <a:ext cx="1772742" cy="2294850"/>
          </a:xfrm>
          <a:custGeom>
            <a:avLst/>
            <a:gdLst>
              <a:gd name="connsiteX0" fmla="*/ 1147425 w 1772742"/>
              <a:gd name="connsiteY0" fmla="*/ 0 h 2294850"/>
              <a:gd name="connsiteX1" fmla="*/ 1694356 w 1772742"/>
              <a:gd name="connsiteY1" fmla="*/ 138488 h 2294850"/>
              <a:gd name="connsiteX2" fmla="*/ 1772742 w 1772742"/>
              <a:gd name="connsiteY2" fmla="*/ 186109 h 2294850"/>
              <a:gd name="connsiteX3" fmla="*/ 1756522 w 1772742"/>
              <a:gd name="connsiteY3" fmla="*/ 195962 h 2294850"/>
              <a:gd name="connsiteX4" fmla="*/ 1250633 w 1772742"/>
              <a:gd name="connsiteY4" fmla="*/ 1147425 h 2294850"/>
              <a:gd name="connsiteX5" fmla="*/ 1756522 w 1772742"/>
              <a:gd name="connsiteY5" fmla="*/ 2098888 h 2294850"/>
              <a:gd name="connsiteX6" fmla="*/ 1772742 w 1772742"/>
              <a:gd name="connsiteY6" fmla="*/ 2108742 h 2294850"/>
              <a:gd name="connsiteX7" fmla="*/ 1694356 w 1772742"/>
              <a:gd name="connsiteY7" fmla="*/ 2156362 h 2294850"/>
              <a:gd name="connsiteX8" fmla="*/ 1147425 w 1772742"/>
              <a:gd name="connsiteY8" fmla="*/ 2294850 h 2294850"/>
              <a:gd name="connsiteX9" fmla="*/ 0 w 1772742"/>
              <a:gd name="connsiteY9" fmla="*/ 1147425 h 2294850"/>
              <a:gd name="connsiteX10" fmla="*/ 1147425 w 1772742"/>
              <a:gd name="connsiteY10" fmla="*/ 0 h 229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2742" h="2294850">
                <a:moveTo>
                  <a:pt x="1147425" y="0"/>
                </a:moveTo>
                <a:cubicBezTo>
                  <a:pt x="1345458" y="0"/>
                  <a:pt x="1531773" y="50168"/>
                  <a:pt x="1694356" y="138488"/>
                </a:cubicBezTo>
                <a:lnTo>
                  <a:pt x="1772742" y="186109"/>
                </a:lnTo>
                <a:lnTo>
                  <a:pt x="1756522" y="195962"/>
                </a:lnTo>
                <a:cubicBezTo>
                  <a:pt x="1451305" y="402163"/>
                  <a:pt x="1250633" y="751360"/>
                  <a:pt x="1250633" y="1147425"/>
                </a:cubicBezTo>
                <a:cubicBezTo>
                  <a:pt x="1250633" y="1543491"/>
                  <a:pt x="1451305" y="1892687"/>
                  <a:pt x="1756522" y="2098888"/>
                </a:cubicBezTo>
                <a:lnTo>
                  <a:pt x="1772742" y="2108742"/>
                </a:lnTo>
                <a:lnTo>
                  <a:pt x="1694356" y="2156362"/>
                </a:lnTo>
                <a:cubicBezTo>
                  <a:pt x="1531773" y="2244682"/>
                  <a:pt x="1345458" y="2294850"/>
                  <a:pt x="1147425" y="2294850"/>
                </a:cubicBezTo>
                <a:cubicBezTo>
                  <a:pt x="513720" y="2294850"/>
                  <a:pt x="0" y="1781130"/>
                  <a:pt x="0" y="1147425"/>
                </a:cubicBezTo>
                <a:cubicBezTo>
                  <a:pt x="0" y="513720"/>
                  <a:pt x="513720" y="0"/>
                  <a:pt x="1147425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59878" y="2281575"/>
            <a:ext cx="1772741" cy="2294850"/>
          </a:xfrm>
          <a:custGeom>
            <a:avLst/>
            <a:gdLst>
              <a:gd name="connsiteX0" fmla="*/ 625316 w 1772741"/>
              <a:gd name="connsiteY0" fmla="*/ 0 h 2294850"/>
              <a:gd name="connsiteX1" fmla="*/ 1772741 w 1772741"/>
              <a:gd name="connsiteY1" fmla="*/ 1147425 h 2294850"/>
              <a:gd name="connsiteX2" fmla="*/ 625316 w 1772741"/>
              <a:gd name="connsiteY2" fmla="*/ 2294850 h 2294850"/>
              <a:gd name="connsiteX3" fmla="*/ 78385 w 1772741"/>
              <a:gd name="connsiteY3" fmla="*/ 2156362 h 2294850"/>
              <a:gd name="connsiteX4" fmla="*/ 0 w 1772741"/>
              <a:gd name="connsiteY4" fmla="*/ 2108742 h 2294850"/>
              <a:gd name="connsiteX5" fmla="*/ 16219 w 1772741"/>
              <a:gd name="connsiteY5" fmla="*/ 2098888 h 2294850"/>
              <a:gd name="connsiteX6" fmla="*/ 522108 w 1772741"/>
              <a:gd name="connsiteY6" fmla="*/ 1147425 h 2294850"/>
              <a:gd name="connsiteX7" fmla="*/ 16219 w 1772741"/>
              <a:gd name="connsiteY7" fmla="*/ 195962 h 2294850"/>
              <a:gd name="connsiteX8" fmla="*/ 0 w 1772741"/>
              <a:gd name="connsiteY8" fmla="*/ 186109 h 2294850"/>
              <a:gd name="connsiteX9" fmla="*/ 78385 w 1772741"/>
              <a:gd name="connsiteY9" fmla="*/ 138488 h 2294850"/>
              <a:gd name="connsiteX10" fmla="*/ 625316 w 1772741"/>
              <a:gd name="connsiteY10" fmla="*/ 0 h 229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2741" h="2294850">
                <a:moveTo>
                  <a:pt x="625316" y="0"/>
                </a:moveTo>
                <a:cubicBezTo>
                  <a:pt x="1259021" y="0"/>
                  <a:pt x="1772741" y="513720"/>
                  <a:pt x="1772741" y="1147425"/>
                </a:cubicBezTo>
                <a:cubicBezTo>
                  <a:pt x="1772741" y="1781130"/>
                  <a:pt x="1259021" y="2294850"/>
                  <a:pt x="625316" y="2294850"/>
                </a:cubicBezTo>
                <a:cubicBezTo>
                  <a:pt x="427283" y="2294850"/>
                  <a:pt x="240968" y="2244682"/>
                  <a:pt x="78385" y="2156362"/>
                </a:cubicBezTo>
                <a:lnTo>
                  <a:pt x="0" y="2108742"/>
                </a:lnTo>
                <a:lnTo>
                  <a:pt x="16219" y="2098888"/>
                </a:lnTo>
                <a:cubicBezTo>
                  <a:pt x="321436" y="1892687"/>
                  <a:pt x="522108" y="1543491"/>
                  <a:pt x="522108" y="1147425"/>
                </a:cubicBezTo>
                <a:cubicBezTo>
                  <a:pt x="522108" y="751360"/>
                  <a:pt x="321436" y="402163"/>
                  <a:pt x="16219" y="195962"/>
                </a:cubicBezTo>
                <a:lnTo>
                  <a:pt x="0" y="186109"/>
                </a:lnTo>
                <a:lnTo>
                  <a:pt x="78385" y="138488"/>
                </a:lnTo>
                <a:cubicBezTo>
                  <a:pt x="240968" y="50168"/>
                  <a:pt x="427283" y="0"/>
                  <a:pt x="625316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0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72" y="1652423"/>
            <a:ext cx="3935851" cy="37866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EFECB8-5FC6-5440-9529-8C17703FF4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C5D47-2B58-1441-9064-FBBB1B0E75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2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proportional similarities?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67" y="1852284"/>
            <a:ext cx="3333750" cy="324802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87135" y="2281575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37768" y="2281575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8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648279" y="2478196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69847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problem is that if </a:t>
            </a:r>
            <a:r>
              <a:rPr lang="en-US" sz="16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corpusA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has 1 instance &amp; corpus has 1000 they appear as shared.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087EDF-BED7-6F4D-92E0-977D8809AD3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332FA5-85C7-404C-9737-654080E80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8B3E3-365C-48CC-ACC2-5A49D428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198A7C-9056-41AA-81EE-0A923F1F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115E9-36AC-4130-B5E5-0233B14BC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858DC-289D-4205-97DF-6D198382A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0F298-4595-4EDA-9FF2-6C47C2C2404E}"/>
              </a:ext>
            </a:extLst>
          </p:cNvPr>
          <p:cNvSpPr/>
          <p:nvPr/>
        </p:nvSpPr>
        <p:spPr>
          <a:xfrm>
            <a:off x="179917" y="1204782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Stacked bar charts lets you compare </a:t>
            </a:r>
            <a:r>
              <a:rPr lang="en-US" i="1" dirty="0"/>
              <a:t>proportion</a:t>
            </a:r>
            <a:r>
              <a:rPr lang="en-US" dirty="0"/>
              <a:t> </a:t>
            </a:r>
            <a:r>
              <a:rPr lang="en-US" b="1" u="sng" dirty="0"/>
              <a:t>within</a:t>
            </a:r>
            <a:r>
              <a:rPr lang="en-US" dirty="0"/>
              <a:t> a category</a:t>
            </a:r>
          </a:p>
        </p:txBody>
      </p:sp>
      <p:pic>
        <p:nvPicPr>
          <p:cNvPr id="2050" name="Picture 2" descr="Image result for ggplot2 stacked bar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61" y="1502445"/>
            <a:ext cx="5137478" cy="38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C64E2-489A-1A4D-B729-F784EF0366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2F8717-1090-964F-849F-43EFFFECCBB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0E6FCBD-551E-58FB-E851-4C6E60DA200A}"/>
              </a:ext>
            </a:extLst>
          </p:cNvPr>
          <p:cNvSpPr/>
          <p:nvPr/>
        </p:nvSpPr>
        <p:spPr>
          <a:xfrm>
            <a:off x="179917" y="5712183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could compare the positive and negative language within a category.</a:t>
            </a:r>
          </a:p>
        </p:txBody>
      </p:sp>
    </p:spTree>
    <p:extLst>
      <p:ext uri="{BB962C8B-B14F-4D97-AF65-F5344CB8AC3E}">
        <p14:creationId xmlns:p14="http://schemas.microsoft.com/office/powerpoint/2010/main" val="2315779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disjoint tokens?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7104" y="1718442"/>
            <a:ext cx="3948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G_ComparisonCloud.R</a:t>
            </a:r>
            <a:endParaRPr lang="en-US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EC6313-EB8A-734D-8222-4CFF784570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3221BB-C1F5-EE4C-80EF-72D7B6F82E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9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live code some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462E8-0F23-4549-A338-D7ED64531CE1}"/>
              </a:ext>
            </a:extLst>
          </p:cNvPr>
          <p:cNvSpPr txBox="1"/>
          <p:nvPr/>
        </p:nvSpPr>
        <p:spPr>
          <a:xfrm>
            <a:off x="878774" y="3615629"/>
            <a:ext cx="2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live_C_RapSongs_censored.R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862966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Freeform 59">
            <a:extLst>
              <a:ext uri="{FF2B5EF4-FFF2-40B4-BE49-F238E27FC236}">
                <a16:creationId xmlns:a16="http://schemas.microsoft.com/office/drawing/2014/main" id="{57FAEF91-9CFC-AD4D-BF0B-8FCD6DAAD1E7}"/>
              </a:ext>
            </a:extLst>
          </p:cNvPr>
          <p:cNvSpPr/>
          <p:nvPr/>
        </p:nvSpPr>
        <p:spPr>
          <a:xfrm>
            <a:off x="7137968" y="3064971"/>
            <a:ext cx="951679" cy="284350"/>
          </a:xfrm>
          <a:custGeom>
            <a:avLst/>
            <a:gdLst>
              <a:gd name="connsiteX0" fmla="*/ 475838 w 951679"/>
              <a:gd name="connsiteY0" fmla="*/ 0 h 284350"/>
              <a:gd name="connsiteX1" fmla="*/ 816422 w 951679"/>
              <a:gd name="connsiteY1" fmla="*/ 68761 h 284350"/>
              <a:gd name="connsiteX2" fmla="*/ 951679 w 951679"/>
              <a:gd name="connsiteY2" fmla="*/ 142176 h 284350"/>
              <a:gd name="connsiteX3" fmla="*/ 816424 w 951679"/>
              <a:gd name="connsiteY3" fmla="*/ 215589 h 284350"/>
              <a:gd name="connsiteX4" fmla="*/ 475840 w 951679"/>
              <a:gd name="connsiteY4" fmla="*/ 284350 h 284350"/>
              <a:gd name="connsiteX5" fmla="*/ 135256 w 951679"/>
              <a:gd name="connsiteY5" fmla="*/ 215589 h 284350"/>
              <a:gd name="connsiteX6" fmla="*/ 0 w 951679"/>
              <a:gd name="connsiteY6" fmla="*/ 142175 h 284350"/>
              <a:gd name="connsiteX7" fmla="*/ 135254 w 951679"/>
              <a:gd name="connsiteY7" fmla="*/ 68761 h 284350"/>
              <a:gd name="connsiteX8" fmla="*/ 475838 w 951679"/>
              <a:gd name="connsiteY8" fmla="*/ 0 h 28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1679" h="284350">
                <a:moveTo>
                  <a:pt x="475838" y="0"/>
                </a:moveTo>
                <a:cubicBezTo>
                  <a:pt x="596648" y="0"/>
                  <a:pt x="711740" y="24484"/>
                  <a:pt x="816422" y="68761"/>
                </a:cubicBezTo>
                <a:lnTo>
                  <a:pt x="951679" y="142176"/>
                </a:lnTo>
                <a:lnTo>
                  <a:pt x="816424" y="215589"/>
                </a:lnTo>
                <a:cubicBezTo>
                  <a:pt x="711742" y="259866"/>
                  <a:pt x="596650" y="284350"/>
                  <a:pt x="475840" y="284350"/>
                </a:cubicBezTo>
                <a:cubicBezTo>
                  <a:pt x="355030" y="284350"/>
                  <a:pt x="239938" y="259866"/>
                  <a:pt x="135256" y="215589"/>
                </a:cubicBezTo>
                <a:lnTo>
                  <a:pt x="0" y="142175"/>
                </a:lnTo>
                <a:lnTo>
                  <a:pt x="135254" y="68761"/>
                </a:lnTo>
                <a:cubicBezTo>
                  <a:pt x="239936" y="24484"/>
                  <a:pt x="355028" y="0"/>
                  <a:pt x="475838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793ACF0-065E-2B41-8447-275DA6A74717}"/>
              </a:ext>
            </a:extLst>
          </p:cNvPr>
          <p:cNvSpPr/>
          <p:nvPr/>
        </p:nvSpPr>
        <p:spPr>
          <a:xfrm>
            <a:off x="6738821" y="1599349"/>
            <a:ext cx="1749972" cy="1607798"/>
          </a:xfrm>
          <a:custGeom>
            <a:avLst/>
            <a:gdLst>
              <a:gd name="connsiteX0" fmla="*/ 874986 w 1749972"/>
              <a:gd name="connsiteY0" fmla="*/ 0 h 1607798"/>
              <a:gd name="connsiteX1" fmla="*/ 1749972 w 1749972"/>
              <a:gd name="connsiteY1" fmla="*/ 874986 h 1607798"/>
              <a:gd name="connsiteX2" fmla="*/ 1364199 w 1749972"/>
              <a:gd name="connsiteY2" fmla="*/ 1600538 h 1607798"/>
              <a:gd name="connsiteX3" fmla="*/ 1350825 w 1749972"/>
              <a:gd name="connsiteY3" fmla="*/ 1607798 h 1607798"/>
              <a:gd name="connsiteX4" fmla="*/ 1215568 w 1749972"/>
              <a:gd name="connsiteY4" fmla="*/ 1534383 h 1607798"/>
              <a:gd name="connsiteX5" fmla="*/ 874984 w 1749972"/>
              <a:gd name="connsiteY5" fmla="*/ 1465622 h 1607798"/>
              <a:gd name="connsiteX6" fmla="*/ 534400 w 1749972"/>
              <a:gd name="connsiteY6" fmla="*/ 1534383 h 1607798"/>
              <a:gd name="connsiteX7" fmla="*/ 399146 w 1749972"/>
              <a:gd name="connsiteY7" fmla="*/ 1607797 h 1607798"/>
              <a:gd name="connsiteX8" fmla="*/ 385773 w 1749972"/>
              <a:gd name="connsiteY8" fmla="*/ 1600538 h 1607798"/>
              <a:gd name="connsiteX9" fmla="*/ 0 w 1749972"/>
              <a:gd name="connsiteY9" fmla="*/ 874986 h 1607798"/>
              <a:gd name="connsiteX10" fmla="*/ 874986 w 1749972"/>
              <a:gd name="connsiteY10" fmla="*/ 0 h 160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9972" h="1607798">
                <a:moveTo>
                  <a:pt x="874986" y="0"/>
                </a:moveTo>
                <a:cubicBezTo>
                  <a:pt x="1358227" y="0"/>
                  <a:pt x="1749972" y="391745"/>
                  <a:pt x="1749972" y="874986"/>
                </a:cubicBezTo>
                <a:cubicBezTo>
                  <a:pt x="1749972" y="1177012"/>
                  <a:pt x="1596947" y="1443297"/>
                  <a:pt x="1364199" y="1600538"/>
                </a:cubicBezTo>
                <a:lnTo>
                  <a:pt x="1350825" y="1607798"/>
                </a:lnTo>
                <a:lnTo>
                  <a:pt x="1215568" y="1534383"/>
                </a:lnTo>
                <a:cubicBezTo>
                  <a:pt x="1110886" y="1490106"/>
                  <a:pt x="995794" y="1465622"/>
                  <a:pt x="874984" y="1465622"/>
                </a:cubicBezTo>
                <a:cubicBezTo>
                  <a:pt x="754174" y="1465622"/>
                  <a:pt x="639082" y="1490106"/>
                  <a:pt x="534400" y="1534383"/>
                </a:cubicBezTo>
                <a:lnTo>
                  <a:pt x="399146" y="1607797"/>
                </a:lnTo>
                <a:lnTo>
                  <a:pt x="385773" y="1600538"/>
                </a:lnTo>
                <a:cubicBezTo>
                  <a:pt x="153026" y="1443297"/>
                  <a:pt x="0" y="1177012"/>
                  <a:pt x="0" y="874986"/>
                </a:cubicBezTo>
                <a:cubicBezTo>
                  <a:pt x="0" y="391745"/>
                  <a:pt x="391745" y="0"/>
                  <a:pt x="874986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82EDB2A3-D547-DF48-92F6-3A81939DF3F7}"/>
              </a:ext>
            </a:extLst>
          </p:cNvPr>
          <p:cNvSpPr/>
          <p:nvPr/>
        </p:nvSpPr>
        <p:spPr>
          <a:xfrm>
            <a:off x="6738819" y="3220025"/>
            <a:ext cx="1749972" cy="1607797"/>
          </a:xfrm>
          <a:custGeom>
            <a:avLst/>
            <a:gdLst>
              <a:gd name="connsiteX0" fmla="*/ 399148 w 1749972"/>
              <a:gd name="connsiteY0" fmla="*/ 0 h 1607797"/>
              <a:gd name="connsiteX1" fmla="*/ 534404 w 1749972"/>
              <a:gd name="connsiteY1" fmla="*/ 73414 h 1607797"/>
              <a:gd name="connsiteX2" fmla="*/ 874988 w 1749972"/>
              <a:gd name="connsiteY2" fmla="*/ 142175 h 1607797"/>
              <a:gd name="connsiteX3" fmla="*/ 1215572 w 1749972"/>
              <a:gd name="connsiteY3" fmla="*/ 73414 h 1607797"/>
              <a:gd name="connsiteX4" fmla="*/ 1350827 w 1749972"/>
              <a:gd name="connsiteY4" fmla="*/ 1 h 1607797"/>
              <a:gd name="connsiteX5" fmla="*/ 1364199 w 1749972"/>
              <a:gd name="connsiteY5" fmla="*/ 7259 h 1607797"/>
              <a:gd name="connsiteX6" fmla="*/ 1749972 w 1749972"/>
              <a:gd name="connsiteY6" fmla="*/ 732811 h 1607797"/>
              <a:gd name="connsiteX7" fmla="*/ 874986 w 1749972"/>
              <a:gd name="connsiteY7" fmla="*/ 1607797 h 1607797"/>
              <a:gd name="connsiteX8" fmla="*/ 0 w 1749972"/>
              <a:gd name="connsiteY8" fmla="*/ 732811 h 1607797"/>
              <a:gd name="connsiteX9" fmla="*/ 385773 w 1749972"/>
              <a:gd name="connsiteY9" fmla="*/ 7259 h 1607797"/>
              <a:gd name="connsiteX10" fmla="*/ 399148 w 1749972"/>
              <a:gd name="connsiteY10" fmla="*/ 0 h 160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9972" h="1607797">
                <a:moveTo>
                  <a:pt x="399148" y="0"/>
                </a:moveTo>
                <a:lnTo>
                  <a:pt x="534404" y="73414"/>
                </a:lnTo>
                <a:cubicBezTo>
                  <a:pt x="639086" y="117691"/>
                  <a:pt x="754178" y="142175"/>
                  <a:pt x="874988" y="142175"/>
                </a:cubicBezTo>
                <a:cubicBezTo>
                  <a:pt x="995798" y="142175"/>
                  <a:pt x="1110890" y="117691"/>
                  <a:pt x="1215572" y="73414"/>
                </a:cubicBezTo>
                <a:lnTo>
                  <a:pt x="1350827" y="1"/>
                </a:lnTo>
                <a:lnTo>
                  <a:pt x="1364199" y="7259"/>
                </a:lnTo>
                <a:cubicBezTo>
                  <a:pt x="1596947" y="164501"/>
                  <a:pt x="1749972" y="430786"/>
                  <a:pt x="1749972" y="732811"/>
                </a:cubicBezTo>
                <a:cubicBezTo>
                  <a:pt x="1749972" y="1216052"/>
                  <a:pt x="1358227" y="1607797"/>
                  <a:pt x="874986" y="1607797"/>
                </a:cubicBezTo>
                <a:cubicBezTo>
                  <a:pt x="391745" y="1607797"/>
                  <a:pt x="0" y="1216052"/>
                  <a:pt x="0" y="732811"/>
                </a:cubicBezTo>
                <a:cubicBezTo>
                  <a:pt x="0" y="430786"/>
                  <a:pt x="153026" y="164501"/>
                  <a:pt x="385773" y="7259"/>
                </a:cubicBezTo>
                <a:lnTo>
                  <a:pt x="399148" y="0"/>
                </a:ln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H_Pyramid_plots.R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Stacked Bar Charts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0F298-4595-4EDA-9FF2-6C47C2C2404E}"/>
              </a:ext>
            </a:extLst>
          </p:cNvPr>
          <p:cNvSpPr/>
          <p:nvPr/>
        </p:nvSpPr>
        <p:spPr>
          <a:xfrm>
            <a:off x="179917" y="1137547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Proportional stacked bar charts let you compare </a:t>
            </a:r>
            <a:r>
              <a:rPr lang="en-US" i="1" dirty="0"/>
              <a:t>proportion</a:t>
            </a:r>
            <a:r>
              <a:rPr lang="en-US" dirty="0"/>
              <a:t> </a:t>
            </a:r>
            <a:r>
              <a:rPr lang="en-US" b="1" u="sng" dirty="0"/>
              <a:t>across </a:t>
            </a:r>
            <a:r>
              <a:rPr lang="en-US" dirty="0"/>
              <a:t>categories</a:t>
            </a:r>
          </a:p>
        </p:txBody>
      </p:sp>
      <p:pic>
        <p:nvPicPr>
          <p:cNvPr id="3074" name="Picture 2" descr="Image result for ggplot2 stacked bar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71" y="1430392"/>
            <a:ext cx="4796659" cy="399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3356AD-85E2-DC4C-A145-393616D592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0FD732-7C89-054B-BBAD-86C738CAB79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D1CC170-238C-6E59-83A9-9FB6885D22BB}"/>
              </a:ext>
            </a:extLst>
          </p:cNvPr>
          <p:cNvSpPr/>
          <p:nvPr/>
        </p:nvSpPr>
        <p:spPr>
          <a:xfrm>
            <a:off x="179916" y="5593507"/>
            <a:ext cx="8784167" cy="6798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could compare two corpora word frequencies </a:t>
            </a:r>
            <a:r>
              <a:rPr lang="en-US" i="1" dirty="0"/>
              <a:t>when there are big differences in the total number of documents.</a:t>
            </a:r>
          </a:p>
        </p:txBody>
      </p:sp>
    </p:spTree>
    <p:extLst>
      <p:ext uri="{BB962C8B-B14F-4D97-AF65-F5344CB8AC3E}">
        <p14:creationId xmlns:p14="http://schemas.microsoft.com/office/powerpoint/2010/main" val="183045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" y="365126"/>
            <a:ext cx="8789335" cy="591477"/>
          </a:xfrm>
        </p:spPr>
        <p:txBody>
          <a:bodyPr/>
          <a:lstStyle/>
          <a:p>
            <a:r>
              <a:rPr lang="en-US" sz="2800" dirty="0"/>
              <a:t>Overall, what frequency distribution should we expect?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0" y="106275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6136ABA-20CD-447A-86B8-098953EDE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790837"/>
              </p:ext>
            </p:extLst>
          </p:nvPr>
        </p:nvGraphicFramePr>
        <p:xfrm>
          <a:off x="284194" y="1231643"/>
          <a:ext cx="8608011" cy="4119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4" name="Picture 2" descr="Image result for super bowl 50">
            <a:extLst>
              <a:ext uri="{FF2B5EF4-FFF2-40B4-BE49-F238E27FC236}">
                <a16:creationId xmlns:a16="http://schemas.microsoft.com/office/drawing/2014/main" id="{B3B529D3-42E8-4F1B-B80F-271ECB39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34" y="2301066"/>
            <a:ext cx="2326078" cy="130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A8E469-61AB-9343-9488-4A8E14C75B7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50CC66-2711-A04F-A974-11F964686EB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6430C-E508-4238-883B-1D404A3A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C61181-812B-460C-9982-78B0E319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100 terms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557E7-740F-4E78-9E5A-BC2F6699C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AB63-6B8D-4C52-88BF-3ED38FA26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CF6CE9C-A57B-4745-A109-34703F38C5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329876"/>
              </p:ext>
            </p:extLst>
          </p:nvPr>
        </p:nvGraphicFramePr>
        <p:xfrm>
          <a:off x="840940" y="1111050"/>
          <a:ext cx="7462121" cy="351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2D70CB0-BE1E-4D83-B964-8AD7B68B9253}"/>
              </a:ext>
            </a:extLst>
          </p:cNvPr>
          <p:cNvSpPr/>
          <p:nvPr/>
        </p:nvSpPr>
        <p:spPr>
          <a:xfrm>
            <a:off x="179917" y="1097205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predictable pattern is called “</a:t>
            </a:r>
            <a:r>
              <a:rPr lang="en-US" dirty="0" err="1"/>
              <a:t>Zipf’s</a:t>
            </a:r>
            <a:r>
              <a:rPr lang="en-US" dirty="0"/>
              <a:t> Law”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8CB044-EC12-614D-9AD6-10DF05F047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CFB61F-A670-614F-B8CE-7D7D9AAA4B3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062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6016</TotalTime>
  <Words>2972</Words>
  <Application>Microsoft Macintosh PowerPoint</Application>
  <PresentationFormat>On-screen Show (4:3)</PresentationFormat>
  <Paragraphs>683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Common TM Visuals</vt:lpstr>
      <vt:lpstr>PowerPoint Presentation</vt:lpstr>
      <vt:lpstr>Open A_text_organization_REVIEW.R</vt:lpstr>
      <vt:lpstr>Basic Bar Charts</vt:lpstr>
      <vt:lpstr>Side by Side Charts</vt:lpstr>
      <vt:lpstr>Stacked Bar Charts</vt:lpstr>
      <vt:lpstr>Proportional Stacked Bar Charts</vt:lpstr>
      <vt:lpstr>Overall, what frequency distribution should we expect?</vt:lpstr>
      <vt:lpstr>Top 100 terms</vt:lpstr>
      <vt:lpstr>Zipf’s Law is observed in human behavior</vt:lpstr>
      <vt:lpstr>Zipf’s Law is observed in business</vt:lpstr>
      <vt:lpstr>Zipf’s Law: The frequency of a word is inversely related to its rank in a word frequency matrix. </vt:lpstr>
      <vt:lpstr>PowerPoint Presentation</vt:lpstr>
      <vt:lpstr>PowerPoint Presentation</vt:lpstr>
      <vt:lpstr>PowerPoint Presentation</vt:lpstr>
      <vt:lpstr>Back to B_Frequency_Associations.R </vt:lpstr>
      <vt:lpstr>Association is NOT frequency.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  <vt:lpstr>Open C_Dendrograms_WordNetworks.R</vt:lpstr>
      <vt:lpstr>What is a word cloud?</vt:lpstr>
      <vt:lpstr>Unigram Tokenization</vt:lpstr>
      <vt:lpstr>Changing Tokenization Schema</vt:lpstr>
      <vt:lpstr>Tokenization is the process of chopping up a string into predefined units called tokens.</vt:lpstr>
      <vt:lpstr>To make a wordcloud start with a WFM</vt:lpstr>
      <vt:lpstr>Then sort it decreasing = TRUE</vt:lpstr>
      <vt:lpstr>Setting a pre-made color palette for your WC</vt:lpstr>
      <vt:lpstr>Setting a pre-made color palette for your WC</vt:lpstr>
      <vt:lpstr>Let’s practice!</vt:lpstr>
      <vt:lpstr>D_SimpleWordCloud.R</vt:lpstr>
      <vt:lpstr>D_SimpleWordCloud.R</vt:lpstr>
      <vt:lpstr>Another WC package</vt:lpstr>
      <vt:lpstr>WCs are boring with a single corpus.</vt:lpstr>
      <vt:lpstr>With 2+ Corpora, WCs are more insightful</vt:lpstr>
      <vt:lpstr>Dealing with many text files is tricky.</vt:lpstr>
      <vt:lpstr>Dealing with many text files is tricky.</vt:lpstr>
      <vt:lpstr>Manipulating multiple corpora</vt:lpstr>
      <vt:lpstr>The new WC will examine inner and disjoins</vt:lpstr>
      <vt:lpstr>Lets make some improved word clouds</vt:lpstr>
      <vt:lpstr>What tokens are in common?</vt:lpstr>
      <vt:lpstr>Introducing TF-IDF Term Frequency Inverse Document Frequency</vt:lpstr>
      <vt:lpstr>The TF of TF-IDF</vt:lpstr>
      <vt:lpstr>Inverse Document Frequency</vt:lpstr>
      <vt:lpstr>Original Term Frequency</vt:lpstr>
      <vt:lpstr>TF-IDF Simple Example</vt:lpstr>
      <vt:lpstr>Applying TF-IDF to a DTM/TDM</vt:lpstr>
      <vt:lpstr>What tokens are in not in common (disjoint)?</vt:lpstr>
      <vt:lpstr>What about proportional similarities?</vt:lpstr>
      <vt:lpstr>What about disjoint tokens?</vt:lpstr>
      <vt:lpstr>Review live code some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﻿H_Pyramid_plots.R</vt:lpstr>
      <vt:lpstr>Lab/Homework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342</cp:revision>
  <dcterms:created xsi:type="dcterms:W3CDTF">2018-05-23T17:24:59Z</dcterms:created>
  <dcterms:modified xsi:type="dcterms:W3CDTF">2023-05-28T19:40:09Z</dcterms:modified>
</cp:coreProperties>
</file>